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5" r:id="rId2"/>
    <p:sldMasterId id="2147483671" r:id="rId3"/>
  </p:sldMasterIdLst>
  <p:notesMasterIdLst>
    <p:notesMasterId r:id="rId19"/>
  </p:notesMasterIdLst>
  <p:handoutMasterIdLst>
    <p:handoutMasterId r:id="rId20"/>
  </p:handoutMasterIdLst>
  <p:sldIdLst>
    <p:sldId id="410" r:id="rId4"/>
    <p:sldId id="422" r:id="rId5"/>
    <p:sldId id="505" r:id="rId6"/>
    <p:sldId id="417" r:id="rId7"/>
    <p:sldId id="506" r:id="rId8"/>
    <p:sldId id="464" r:id="rId9"/>
    <p:sldId id="418" r:id="rId10"/>
    <p:sldId id="488" r:id="rId11"/>
    <p:sldId id="482" r:id="rId12"/>
    <p:sldId id="499" r:id="rId13"/>
    <p:sldId id="469" r:id="rId14"/>
    <p:sldId id="507" r:id="rId15"/>
    <p:sldId id="508" r:id="rId16"/>
    <p:sldId id="504" r:id="rId17"/>
    <p:sldId id="432" r:id="rId18"/>
  </p:sldIdLst>
  <p:sldSz cx="10058400" cy="7772400"/>
  <p:notesSz cx="7010400" cy="92964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CBA"/>
    <a:srgbClr val="9FBDDD"/>
    <a:srgbClr val="F2BE3A"/>
    <a:srgbClr val="169DC5"/>
    <a:srgbClr val="0CC53C"/>
    <a:srgbClr val="0EDB40"/>
    <a:srgbClr val="303A4A"/>
    <a:srgbClr val="8C6868"/>
    <a:srgbClr val="D3C4C3"/>
    <a:srgbClr val="7E89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55" autoAdjust="0"/>
    <p:restoredTop sz="94013" autoAdjust="0"/>
  </p:normalViewPr>
  <p:slideViewPr>
    <p:cSldViewPr snapToGrid="0">
      <p:cViewPr>
        <p:scale>
          <a:sx n="150" d="100"/>
          <a:sy n="150" d="100"/>
        </p:scale>
        <p:origin x="-632" y="-1368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handoutMaster" Target="handoutMasters/handout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atrickwoods/Downloads/Generic%20AMS%20Output.xlsx" TargetMode="External"/><Relationship Id="rId4" Type="http://schemas.openxmlformats.org/officeDocument/2006/relationships/chartUserShapes" Target="../drawings/drawing1.xm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833324655333"/>
          <c:y val="0.147629955346493"/>
          <c:w val="0.788703151042056"/>
          <c:h val="0.596098230776709"/>
        </c:manualLayout>
      </c:layout>
      <c:areaChart>
        <c:grouping val="standard"/>
        <c:varyColors val="0"/>
        <c:ser>
          <c:idx val="1"/>
          <c:order val="0"/>
          <c:tx>
            <c:strRef>
              <c:f>Day1_graph!$C$4</c:f>
              <c:strCache>
                <c:ptCount val="1"/>
                <c:pt idx="0">
                  <c:v>Pre-AMS Elec (kW)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cat>
            <c:numRef>
              <c:f>Day1_graph!$A$5:$A$100</c:f>
              <c:numCache>
                <c:formatCode>[$-409]m/d/yy\ h:mm\ AM/PM;@</c:formatCode>
                <c:ptCount val="96"/>
                <c:pt idx="0">
                  <c:v>42200.0</c:v>
                </c:pt>
                <c:pt idx="1">
                  <c:v>42200.01041666666</c:v>
                </c:pt>
                <c:pt idx="2">
                  <c:v>42200.02083333333</c:v>
                </c:pt>
                <c:pt idx="3">
                  <c:v>42200.03125</c:v>
                </c:pt>
                <c:pt idx="4">
                  <c:v>42200.04166666658</c:v>
                </c:pt>
                <c:pt idx="5">
                  <c:v>42200.05208333332</c:v>
                </c:pt>
                <c:pt idx="6">
                  <c:v>42200.06249999998</c:v>
                </c:pt>
                <c:pt idx="7">
                  <c:v>42200.07291666665</c:v>
                </c:pt>
                <c:pt idx="8">
                  <c:v>42200.08333333331</c:v>
                </c:pt>
                <c:pt idx="9">
                  <c:v>42200.09374999998</c:v>
                </c:pt>
                <c:pt idx="10">
                  <c:v>42200.10416666658</c:v>
                </c:pt>
                <c:pt idx="11">
                  <c:v>42200.11458333331</c:v>
                </c:pt>
                <c:pt idx="12">
                  <c:v>42200.12499999997</c:v>
                </c:pt>
                <c:pt idx="13">
                  <c:v>42200.13541666658</c:v>
                </c:pt>
                <c:pt idx="14">
                  <c:v>42200.14583333328</c:v>
                </c:pt>
                <c:pt idx="15">
                  <c:v>42200.15625</c:v>
                </c:pt>
                <c:pt idx="16">
                  <c:v>42200.16666666658</c:v>
                </c:pt>
                <c:pt idx="17">
                  <c:v>42200.17708333318</c:v>
                </c:pt>
                <c:pt idx="18">
                  <c:v>42200.18749999995</c:v>
                </c:pt>
                <c:pt idx="19">
                  <c:v>42200.19791666658</c:v>
                </c:pt>
                <c:pt idx="20">
                  <c:v>42200.20833333328</c:v>
                </c:pt>
                <c:pt idx="21">
                  <c:v>42200.21874999995</c:v>
                </c:pt>
                <c:pt idx="22">
                  <c:v>42200.22916666617</c:v>
                </c:pt>
                <c:pt idx="23">
                  <c:v>42200.23958333318</c:v>
                </c:pt>
                <c:pt idx="24">
                  <c:v>42200.24999999994</c:v>
                </c:pt>
                <c:pt idx="25">
                  <c:v>42200.26041666658</c:v>
                </c:pt>
                <c:pt idx="26">
                  <c:v>42200.27083333327</c:v>
                </c:pt>
                <c:pt idx="27">
                  <c:v>42200.28124999993</c:v>
                </c:pt>
                <c:pt idx="28">
                  <c:v>42200.29166666616</c:v>
                </c:pt>
                <c:pt idx="29">
                  <c:v>42200.30208333326</c:v>
                </c:pt>
                <c:pt idx="30">
                  <c:v>42200.31249999994</c:v>
                </c:pt>
                <c:pt idx="31">
                  <c:v>42200.3229166666</c:v>
                </c:pt>
                <c:pt idx="32">
                  <c:v>42200.33333333326</c:v>
                </c:pt>
                <c:pt idx="33">
                  <c:v>42200.34374999992</c:v>
                </c:pt>
                <c:pt idx="34">
                  <c:v>42200.35416666658</c:v>
                </c:pt>
                <c:pt idx="35">
                  <c:v>42200.36458333323</c:v>
                </c:pt>
                <c:pt idx="36">
                  <c:v>42200.3749999999</c:v>
                </c:pt>
                <c:pt idx="37">
                  <c:v>42200.38541666657</c:v>
                </c:pt>
                <c:pt idx="38">
                  <c:v>42200.39583333323</c:v>
                </c:pt>
                <c:pt idx="39">
                  <c:v>42200.4062499999</c:v>
                </c:pt>
                <c:pt idx="40">
                  <c:v>42200.41666666657</c:v>
                </c:pt>
                <c:pt idx="41">
                  <c:v>42200.42708333318</c:v>
                </c:pt>
                <c:pt idx="42">
                  <c:v>42200.4374999999</c:v>
                </c:pt>
                <c:pt idx="43">
                  <c:v>42200.44791666656</c:v>
                </c:pt>
                <c:pt idx="44">
                  <c:v>42200.45833333322</c:v>
                </c:pt>
                <c:pt idx="45">
                  <c:v>42200.4687499999</c:v>
                </c:pt>
                <c:pt idx="46">
                  <c:v>42200.47916666656</c:v>
                </c:pt>
                <c:pt idx="47">
                  <c:v>42200.4895833332</c:v>
                </c:pt>
                <c:pt idx="48">
                  <c:v>42200.4999999999</c:v>
                </c:pt>
                <c:pt idx="49">
                  <c:v>42200.51041666655</c:v>
                </c:pt>
                <c:pt idx="50">
                  <c:v>42200.5208333332</c:v>
                </c:pt>
                <c:pt idx="51">
                  <c:v>42200.53124999987</c:v>
                </c:pt>
                <c:pt idx="52">
                  <c:v>42200.54166666653</c:v>
                </c:pt>
                <c:pt idx="53">
                  <c:v>42200.5520833332</c:v>
                </c:pt>
                <c:pt idx="54">
                  <c:v>42200.56249999987</c:v>
                </c:pt>
                <c:pt idx="55">
                  <c:v>42200.57291666653</c:v>
                </c:pt>
                <c:pt idx="56">
                  <c:v>42200.5833333332</c:v>
                </c:pt>
                <c:pt idx="57">
                  <c:v>42200.59374999983</c:v>
                </c:pt>
                <c:pt idx="58">
                  <c:v>42200.60416666653</c:v>
                </c:pt>
                <c:pt idx="59">
                  <c:v>42200.6145833332</c:v>
                </c:pt>
                <c:pt idx="60">
                  <c:v>42200.62499999985</c:v>
                </c:pt>
                <c:pt idx="61">
                  <c:v>42200.63541666648</c:v>
                </c:pt>
                <c:pt idx="62">
                  <c:v>42200.64583333318</c:v>
                </c:pt>
                <c:pt idx="63">
                  <c:v>42200.65624999984</c:v>
                </c:pt>
                <c:pt idx="64">
                  <c:v>42200.66666666648</c:v>
                </c:pt>
                <c:pt idx="65">
                  <c:v>42200.67708333318</c:v>
                </c:pt>
                <c:pt idx="66">
                  <c:v>42200.68749999984</c:v>
                </c:pt>
                <c:pt idx="67">
                  <c:v>42200.69791666648</c:v>
                </c:pt>
                <c:pt idx="68">
                  <c:v>42200.70833333317</c:v>
                </c:pt>
                <c:pt idx="69">
                  <c:v>42200.71874999983</c:v>
                </c:pt>
                <c:pt idx="70">
                  <c:v>42200.72916666606</c:v>
                </c:pt>
                <c:pt idx="71">
                  <c:v>42200.7395833331</c:v>
                </c:pt>
                <c:pt idx="72">
                  <c:v>42200.74999999982</c:v>
                </c:pt>
                <c:pt idx="73">
                  <c:v>42200.76041666648</c:v>
                </c:pt>
                <c:pt idx="74">
                  <c:v>42200.77083333315</c:v>
                </c:pt>
                <c:pt idx="75">
                  <c:v>42200.78124999982</c:v>
                </c:pt>
                <c:pt idx="76">
                  <c:v>42200.79166666601</c:v>
                </c:pt>
                <c:pt idx="77">
                  <c:v>42200.80208333315</c:v>
                </c:pt>
                <c:pt idx="78">
                  <c:v>42200.81249999981</c:v>
                </c:pt>
                <c:pt idx="79">
                  <c:v>42200.82291666647</c:v>
                </c:pt>
                <c:pt idx="80">
                  <c:v>42200.83333333314</c:v>
                </c:pt>
                <c:pt idx="81">
                  <c:v>42200.84374999981</c:v>
                </c:pt>
                <c:pt idx="82">
                  <c:v>42200.85416666647</c:v>
                </c:pt>
                <c:pt idx="83">
                  <c:v>42200.86458333313</c:v>
                </c:pt>
                <c:pt idx="84">
                  <c:v>42200.87499999981</c:v>
                </c:pt>
                <c:pt idx="85">
                  <c:v>42200.88541666646</c:v>
                </c:pt>
                <c:pt idx="86">
                  <c:v>42200.89583333312</c:v>
                </c:pt>
                <c:pt idx="87">
                  <c:v>42200.90624999978</c:v>
                </c:pt>
                <c:pt idx="88">
                  <c:v>42200.91666666645</c:v>
                </c:pt>
                <c:pt idx="89">
                  <c:v>42200.9270833331</c:v>
                </c:pt>
                <c:pt idx="90">
                  <c:v>42200.93749999978</c:v>
                </c:pt>
                <c:pt idx="91">
                  <c:v>42200.94791666645</c:v>
                </c:pt>
                <c:pt idx="92">
                  <c:v>42200.9583333331</c:v>
                </c:pt>
                <c:pt idx="93">
                  <c:v>42200.96874999977</c:v>
                </c:pt>
                <c:pt idx="94">
                  <c:v>42200.9791666664</c:v>
                </c:pt>
                <c:pt idx="95">
                  <c:v>42200.9895833331</c:v>
                </c:pt>
              </c:numCache>
            </c:numRef>
          </c:cat>
          <c:val>
            <c:numRef>
              <c:f>Day1_graph!$C$5:$C$100</c:f>
              <c:numCache>
                <c:formatCode>General</c:formatCode>
                <c:ptCount val="96"/>
                <c:pt idx="0">
                  <c:v>354.24</c:v>
                </c:pt>
                <c:pt idx="1">
                  <c:v>360.0</c:v>
                </c:pt>
                <c:pt idx="2">
                  <c:v>362.88</c:v>
                </c:pt>
                <c:pt idx="3">
                  <c:v>348.48</c:v>
                </c:pt>
                <c:pt idx="4">
                  <c:v>354.24</c:v>
                </c:pt>
                <c:pt idx="5">
                  <c:v>354.24</c:v>
                </c:pt>
                <c:pt idx="6">
                  <c:v>347.04</c:v>
                </c:pt>
                <c:pt idx="7">
                  <c:v>355.68</c:v>
                </c:pt>
                <c:pt idx="8">
                  <c:v>351.36</c:v>
                </c:pt>
                <c:pt idx="9">
                  <c:v>332.64</c:v>
                </c:pt>
                <c:pt idx="10">
                  <c:v>331.2</c:v>
                </c:pt>
                <c:pt idx="11">
                  <c:v>316.8</c:v>
                </c:pt>
                <c:pt idx="12">
                  <c:v>312.48</c:v>
                </c:pt>
                <c:pt idx="13">
                  <c:v>306.72</c:v>
                </c:pt>
                <c:pt idx="14">
                  <c:v>308.1600000000001</c:v>
                </c:pt>
                <c:pt idx="15">
                  <c:v>308.1600000000001</c:v>
                </c:pt>
                <c:pt idx="16">
                  <c:v>302.3999999999999</c:v>
                </c:pt>
                <c:pt idx="17">
                  <c:v>298.08</c:v>
                </c:pt>
                <c:pt idx="18">
                  <c:v>305.2799999999999</c:v>
                </c:pt>
                <c:pt idx="19">
                  <c:v>311.04</c:v>
                </c:pt>
                <c:pt idx="20">
                  <c:v>318.24</c:v>
                </c:pt>
                <c:pt idx="21">
                  <c:v>312.48</c:v>
                </c:pt>
                <c:pt idx="22">
                  <c:v>321.12</c:v>
                </c:pt>
                <c:pt idx="23">
                  <c:v>334.08</c:v>
                </c:pt>
                <c:pt idx="24">
                  <c:v>434.88</c:v>
                </c:pt>
                <c:pt idx="25">
                  <c:v>480.96</c:v>
                </c:pt>
                <c:pt idx="26">
                  <c:v>514.08</c:v>
                </c:pt>
                <c:pt idx="27">
                  <c:v>524.16</c:v>
                </c:pt>
                <c:pt idx="28">
                  <c:v>570.24</c:v>
                </c:pt>
                <c:pt idx="29">
                  <c:v>577.4399999999994</c:v>
                </c:pt>
                <c:pt idx="30">
                  <c:v>604.8</c:v>
                </c:pt>
                <c:pt idx="31">
                  <c:v>622.08</c:v>
                </c:pt>
                <c:pt idx="32">
                  <c:v>659.52</c:v>
                </c:pt>
                <c:pt idx="33">
                  <c:v>679.68</c:v>
                </c:pt>
                <c:pt idx="34">
                  <c:v>712.8</c:v>
                </c:pt>
                <c:pt idx="35">
                  <c:v>738.72</c:v>
                </c:pt>
                <c:pt idx="36">
                  <c:v>771.8399999999979</c:v>
                </c:pt>
                <c:pt idx="37">
                  <c:v>817.92</c:v>
                </c:pt>
                <c:pt idx="38">
                  <c:v>809.28</c:v>
                </c:pt>
                <c:pt idx="39">
                  <c:v>817.92</c:v>
                </c:pt>
                <c:pt idx="40">
                  <c:v>813.6</c:v>
                </c:pt>
                <c:pt idx="41">
                  <c:v>817.92</c:v>
                </c:pt>
                <c:pt idx="42">
                  <c:v>809.28</c:v>
                </c:pt>
                <c:pt idx="43">
                  <c:v>823.68</c:v>
                </c:pt>
                <c:pt idx="44">
                  <c:v>816.48</c:v>
                </c:pt>
                <c:pt idx="45">
                  <c:v>815.04</c:v>
                </c:pt>
                <c:pt idx="46">
                  <c:v>793.4399999999994</c:v>
                </c:pt>
                <c:pt idx="47">
                  <c:v>783.3599999999974</c:v>
                </c:pt>
                <c:pt idx="48">
                  <c:v>767.52</c:v>
                </c:pt>
                <c:pt idx="49">
                  <c:v>779.04</c:v>
                </c:pt>
                <c:pt idx="50">
                  <c:v>760.3199999999994</c:v>
                </c:pt>
                <c:pt idx="51">
                  <c:v>767.52</c:v>
                </c:pt>
                <c:pt idx="52">
                  <c:v>773.28</c:v>
                </c:pt>
                <c:pt idx="53">
                  <c:v>757.4399999999994</c:v>
                </c:pt>
                <c:pt idx="54">
                  <c:v>754.5599999999994</c:v>
                </c:pt>
                <c:pt idx="55">
                  <c:v>760.3199999999994</c:v>
                </c:pt>
                <c:pt idx="56">
                  <c:v>767.52</c:v>
                </c:pt>
                <c:pt idx="57">
                  <c:v>761.76</c:v>
                </c:pt>
                <c:pt idx="58">
                  <c:v>763.2</c:v>
                </c:pt>
                <c:pt idx="59">
                  <c:v>784.8</c:v>
                </c:pt>
                <c:pt idx="60">
                  <c:v>774.72</c:v>
                </c:pt>
                <c:pt idx="61">
                  <c:v>748.8</c:v>
                </c:pt>
                <c:pt idx="62">
                  <c:v>773.28</c:v>
                </c:pt>
                <c:pt idx="63">
                  <c:v>766.08</c:v>
                </c:pt>
                <c:pt idx="64">
                  <c:v>770.4</c:v>
                </c:pt>
                <c:pt idx="65">
                  <c:v>761.76</c:v>
                </c:pt>
                <c:pt idx="66">
                  <c:v>766.08</c:v>
                </c:pt>
                <c:pt idx="67">
                  <c:v>768.9599999999979</c:v>
                </c:pt>
                <c:pt idx="68">
                  <c:v>756.0</c:v>
                </c:pt>
                <c:pt idx="69">
                  <c:v>740.16</c:v>
                </c:pt>
                <c:pt idx="70">
                  <c:v>725.76</c:v>
                </c:pt>
                <c:pt idx="71">
                  <c:v>650.88</c:v>
                </c:pt>
                <c:pt idx="72">
                  <c:v>542.88</c:v>
                </c:pt>
                <c:pt idx="73">
                  <c:v>514.08</c:v>
                </c:pt>
                <c:pt idx="74">
                  <c:v>488.16</c:v>
                </c:pt>
                <c:pt idx="75">
                  <c:v>485.28</c:v>
                </c:pt>
                <c:pt idx="76">
                  <c:v>424.8</c:v>
                </c:pt>
                <c:pt idx="77">
                  <c:v>419.04</c:v>
                </c:pt>
                <c:pt idx="78">
                  <c:v>416.16</c:v>
                </c:pt>
                <c:pt idx="79">
                  <c:v>406.08</c:v>
                </c:pt>
                <c:pt idx="80">
                  <c:v>407.52</c:v>
                </c:pt>
                <c:pt idx="81">
                  <c:v>398.88</c:v>
                </c:pt>
                <c:pt idx="82">
                  <c:v>397.44</c:v>
                </c:pt>
                <c:pt idx="83">
                  <c:v>397.44</c:v>
                </c:pt>
                <c:pt idx="84">
                  <c:v>383.04</c:v>
                </c:pt>
                <c:pt idx="85">
                  <c:v>370.08</c:v>
                </c:pt>
                <c:pt idx="86">
                  <c:v>384.48</c:v>
                </c:pt>
                <c:pt idx="87">
                  <c:v>370.08</c:v>
                </c:pt>
                <c:pt idx="88">
                  <c:v>372.96</c:v>
                </c:pt>
                <c:pt idx="89">
                  <c:v>355.68</c:v>
                </c:pt>
                <c:pt idx="90">
                  <c:v>368.64</c:v>
                </c:pt>
                <c:pt idx="91">
                  <c:v>367.2</c:v>
                </c:pt>
                <c:pt idx="92">
                  <c:v>355.68</c:v>
                </c:pt>
                <c:pt idx="93">
                  <c:v>355.68</c:v>
                </c:pt>
                <c:pt idx="94">
                  <c:v>348.48</c:v>
                </c:pt>
                <c:pt idx="95">
                  <c:v>365.76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79F-492B-89CA-99A91C53F423}"/>
            </c:ext>
          </c:extLst>
        </c:ser>
        <c:ser>
          <c:idx val="2"/>
          <c:order val="1"/>
          <c:tx>
            <c:strRef>
              <c:f>Day1_graph!$D$4</c:f>
              <c:strCache>
                <c:ptCount val="1"/>
                <c:pt idx="0">
                  <c:v>Post-AMS Elec (kW)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  <a:alpha val="6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cat>
            <c:numRef>
              <c:f>Day1_graph!$A$5:$A$100</c:f>
              <c:numCache>
                <c:formatCode>[$-409]m/d/yy\ h:mm\ AM/PM;@</c:formatCode>
                <c:ptCount val="96"/>
                <c:pt idx="0">
                  <c:v>42200.0</c:v>
                </c:pt>
                <c:pt idx="1">
                  <c:v>42200.01041666666</c:v>
                </c:pt>
                <c:pt idx="2">
                  <c:v>42200.02083333333</c:v>
                </c:pt>
                <c:pt idx="3">
                  <c:v>42200.03125</c:v>
                </c:pt>
                <c:pt idx="4">
                  <c:v>42200.04166666658</c:v>
                </c:pt>
                <c:pt idx="5">
                  <c:v>42200.05208333332</c:v>
                </c:pt>
                <c:pt idx="6">
                  <c:v>42200.06249999998</c:v>
                </c:pt>
                <c:pt idx="7">
                  <c:v>42200.07291666665</c:v>
                </c:pt>
                <c:pt idx="8">
                  <c:v>42200.08333333331</c:v>
                </c:pt>
                <c:pt idx="9">
                  <c:v>42200.09374999998</c:v>
                </c:pt>
                <c:pt idx="10">
                  <c:v>42200.10416666658</c:v>
                </c:pt>
                <c:pt idx="11">
                  <c:v>42200.11458333331</c:v>
                </c:pt>
                <c:pt idx="12">
                  <c:v>42200.12499999997</c:v>
                </c:pt>
                <c:pt idx="13">
                  <c:v>42200.13541666658</c:v>
                </c:pt>
                <c:pt idx="14">
                  <c:v>42200.14583333328</c:v>
                </c:pt>
                <c:pt idx="15">
                  <c:v>42200.15625</c:v>
                </c:pt>
                <c:pt idx="16">
                  <c:v>42200.16666666658</c:v>
                </c:pt>
                <c:pt idx="17">
                  <c:v>42200.17708333318</c:v>
                </c:pt>
                <c:pt idx="18">
                  <c:v>42200.18749999995</c:v>
                </c:pt>
                <c:pt idx="19">
                  <c:v>42200.19791666658</c:v>
                </c:pt>
                <c:pt idx="20">
                  <c:v>42200.20833333328</c:v>
                </c:pt>
                <c:pt idx="21">
                  <c:v>42200.21874999995</c:v>
                </c:pt>
                <c:pt idx="22">
                  <c:v>42200.22916666617</c:v>
                </c:pt>
                <c:pt idx="23">
                  <c:v>42200.23958333318</c:v>
                </c:pt>
                <c:pt idx="24">
                  <c:v>42200.24999999994</c:v>
                </c:pt>
                <c:pt idx="25">
                  <c:v>42200.26041666658</c:v>
                </c:pt>
                <c:pt idx="26">
                  <c:v>42200.27083333327</c:v>
                </c:pt>
                <c:pt idx="27">
                  <c:v>42200.28124999993</c:v>
                </c:pt>
                <c:pt idx="28">
                  <c:v>42200.29166666616</c:v>
                </c:pt>
                <c:pt idx="29">
                  <c:v>42200.30208333326</c:v>
                </c:pt>
                <c:pt idx="30">
                  <c:v>42200.31249999994</c:v>
                </c:pt>
                <c:pt idx="31">
                  <c:v>42200.3229166666</c:v>
                </c:pt>
                <c:pt idx="32">
                  <c:v>42200.33333333326</c:v>
                </c:pt>
                <c:pt idx="33">
                  <c:v>42200.34374999992</c:v>
                </c:pt>
                <c:pt idx="34">
                  <c:v>42200.35416666658</c:v>
                </c:pt>
                <c:pt idx="35">
                  <c:v>42200.36458333323</c:v>
                </c:pt>
                <c:pt idx="36">
                  <c:v>42200.3749999999</c:v>
                </c:pt>
                <c:pt idx="37">
                  <c:v>42200.38541666657</c:v>
                </c:pt>
                <c:pt idx="38">
                  <c:v>42200.39583333323</c:v>
                </c:pt>
                <c:pt idx="39">
                  <c:v>42200.4062499999</c:v>
                </c:pt>
                <c:pt idx="40">
                  <c:v>42200.41666666657</c:v>
                </c:pt>
                <c:pt idx="41">
                  <c:v>42200.42708333318</c:v>
                </c:pt>
                <c:pt idx="42">
                  <c:v>42200.4374999999</c:v>
                </c:pt>
                <c:pt idx="43">
                  <c:v>42200.44791666656</c:v>
                </c:pt>
                <c:pt idx="44">
                  <c:v>42200.45833333322</c:v>
                </c:pt>
                <c:pt idx="45">
                  <c:v>42200.4687499999</c:v>
                </c:pt>
                <c:pt idx="46">
                  <c:v>42200.47916666656</c:v>
                </c:pt>
                <c:pt idx="47">
                  <c:v>42200.4895833332</c:v>
                </c:pt>
                <c:pt idx="48">
                  <c:v>42200.4999999999</c:v>
                </c:pt>
                <c:pt idx="49">
                  <c:v>42200.51041666655</c:v>
                </c:pt>
                <c:pt idx="50">
                  <c:v>42200.5208333332</c:v>
                </c:pt>
                <c:pt idx="51">
                  <c:v>42200.53124999987</c:v>
                </c:pt>
                <c:pt idx="52">
                  <c:v>42200.54166666653</c:v>
                </c:pt>
                <c:pt idx="53">
                  <c:v>42200.5520833332</c:v>
                </c:pt>
                <c:pt idx="54">
                  <c:v>42200.56249999987</c:v>
                </c:pt>
                <c:pt idx="55">
                  <c:v>42200.57291666653</c:v>
                </c:pt>
                <c:pt idx="56">
                  <c:v>42200.5833333332</c:v>
                </c:pt>
                <c:pt idx="57">
                  <c:v>42200.59374999983</c:v>
                </c:pt>
                <c:pt idx="58">
                  <c:v>42200.60416666653</c:v>
                </c:pt>
                <c:pt idx="59">
                  <c:v>42200.6145833332</c:v>
                </c:pt>
                <c:pt idx="60">
                  <c:v>42200.62499999985</c:v>
                </c:pt>
                <c:pt idx="61">
                  <c:v>42200.63541666648</c:v>
                </c:pt>
                <c:pt idx="62">
                  <c:v>42200.64583333318</c:v>
                </c:pt>
                <c:pt idx="63">
                  <c:v>42200.65624999984</c:v>
                </c:pt>
                <c:pt idx="64">
                  <c:v>42200.66666666648</c:v>
                </c:pt>
                <c:pt idx="65">
                  <c:v>42200.67708333318</c:v>
                </c:pt>
                <c:pt idx="66">
                  <c:v>42200.68749999984</c:v>
                </c:pt>
                <c:pt idx="67">
                  <c:v>42200.69791666648</c:v>
                </c:pt>
                <c:pt idx="68">
                  <c:v>42200.70833333317</c:v>
                </c:pt>
                <c:pt idx="69">
                  <c:v>42200.71874999983</c:v>
                </c:pt>
                <c:pt idx="70">
                  <c:v>42200.72916666606</c:v>
                </c:pt>
                <c:pt idx="71">
                  <c:v>42200.7395833331</c:v>
                </c:pt>
                <c:pt idx="72">
                  <c:v>42200.74999999982</c:v>
                </c:pt>
                <c:pt idx="73">
                  <c:v>42200.76041666648</c:v>
                </c:pt>
                <c:pt idx="74">
                  <c:v>42200.77083333315</c:v>
                </c:pt>
                <c:pt idx="75">
                  <c:v>42200.78124999982</c:v>
                </c:pt>
                <c:pt idx="76">
                  <c:v>42200.79166666601</c:v>
                </c:pt>
                <c:pt idx="77">
                  <c:v>42200.80208333315</c:v>
                </c:pt>
                <c:pt idx="78">
                  <c:v>42200.81249999981</c:v>
                </c:pt>
                <c:pt idx="79">
                  <c:v>42200.82291666647</c:v>
                </c:pt>
                <c:pt idx="80">
                  <c:v>42200.83333333314</c:v>
                </c:pt>
                <c:pt idx="81">
                  <c:v>42200.84374999981</c:v>
                </c:pt>
                <c:pt idx="82">
                  <c:v>42200.85416666647</c:v>
                </c:pt>
                <c:pt idx="83">
                  <c:v>42200.86458333313</c:v>
                </c:pt>
                <c:pt idx="84">
                  <c:v>42200.87499999981</c:v>
                </c:pt>
                <c:pt idx="85">
                  <c:v>42200.88541666646</c:v>
                </c:pt>
                <c:pt idx="86">
                  <c:v>42200.89583333312</c:v>
                </c:pt>
                <c:pt idx="87">
                  <c:v>42200.90624999978</c:v>
                </c:pt>
                <c:pt idx="88">
                  <c:v>42200.91666666645</c:v>
                </c:pt>
                <c:pt idx="89">
                  <c:v>42200.9270833331</c:v>
                </c:pt>
                <c:pt idx="90">
                  <c:v>42200.93749999978</c:v>
                </c:pt>
                <c:pt idx="91">
                  <c:v>42200.94791666645</c:v>
                </c:pt>
                <c:pt idx="92">
                  <c:v>42200.9583333331</c:v>
                </c:pt>
                <c:pt idx="93">
                  <c:v>42200.96874999977</c:v>
                </c:pt>
                <c:pt idx="94">
                  <c:v>42200.9791666664</c:v>
                </c:pt>
                <c:pt idx="95">
                  <c:v>42200.9895833331</c:v>
                </c:pt>
              </c:numCache>
            </c:numRef>
          </c:cat>
          <c:val>
            <c:numRef>
              <c:f>Day1_graph!$D$5:$D$100</c:f>
              <c:numCache>
                <c:formatCode>General</c:formatCode>
                <c:ptCount val="96"/>
                <c:pt idx="0">
                  <c:v>716.005355199275</c:v>
                </c:pt>
                <c:pt idx="1">
                  <c:v>716.005355199275</c:v>
                </c:pt>
                <c:pt idx="2">
                  <c:v>716.005355199275</c:v>
                </c:pt>
                <c:pt idx="3">
                  <c:v>716.005355199275</c:v>
                </c:pt>
                <c:pt idx="4">
                  <c:v>716.005355199275</c:v>
                </c:pt>
                <c:pt idx="5">
                  <c:v>716.005355199275</c:v>
                </c:pt>
                <c:pt idx="6">
                  <c:v>716.005355199275</c:v>
                </c:pt>
                <c:pt idx="7">
                  <c:v>716.005355199275</c:v>
                </c:pt>
                <c:pt idx="8">
                  <c:v>716.005355199275</c:v>
                </c:pt>
                <c:pt idx="9">
                  <c:v>716.005355199275</c:v>
                </c:pt>
                <c:pt idx="10">
                  <c:v>716.005355199275</c:v>
                </c:pt>
                <c:pt idx="11">
                  <c:v>716.005355199275</c:v>
                </c:pt>
                <c:pt idx="12">
                  <c:v>716.005355199275</c:v>
                </c:pt>
                <c:pt idx="13">
                  <c:v>716.005355199275</c:v>
                </c:pt>
                <c:pt idx="14">
                  <c:v>716.005355199275</c:v>
                </c:pt>
                <c:pt idx="15">
                  <c:v>716.005355199275</c:v>
                </c:pt>
                <c:pt idx="16">
                  <c:v>716.005355199275</c:v>
                </c:pt>
                <c:pt idx="17">
                  <c:v>716.005355199275</c:v>
                </c:pt>
                <c:pt idx="18">
                  <c:v>716.005355199275</c:v>
                </c:pt>
                <c:pt idx="19">
                  <c:v>716.005355199275</c:v>
                </c:pt>
                <c:pt idx="20">
                  <c:v>716.005355199275</c:v>
                </c:pt>
                <c:pt idx="21">
                  <c:v>716.005355199275</c:v>
                </c:pt>
                <c:pt idx="22">
                  <c:v>716.005355199275</c:v>
                </c:pt>
                <c:pt idx="23">
                  <c:v>716.005355199275</c:v>
                </c:pt>
                <c:pt idx="24">
                  <c:v>716.005355199275</c:v>
                </c:pt>
                <c:pt idx="25">
                  <c:v>716.005355199275</c:v>
                </c:pt>
                <c:pt idx="26">
                  <c:v>716.005355199275</c:v>
                </c:pt>
                <c:pt idx="27">
                  <c:v>716.005355199275</c:v>
                </c:pt>
                <c:pt idx="28">
                  <c:v>570.24</c:v>
                </c:pt>
                <c:pt idx="29">
                  <c:v>577.4399999999994</c:v>
                </c:pt>
                <c:pt idx="30">
                  <c:v>604.8</c:v>
                </c:pt>
                <c:pt idx="31">
                  <c:v>622.08</c:v>
                </c:pt>
                <c:pt idx="32">
                  <c:v>659.52</c:v>
                </c:pt>
                <c:pt idx="33">
                  <c:v>679.68</c:v>
                </c:pt>
                <c:pt idx="34">
                  <c:v>712.8</c:v>
                </c:pt>
                <c:pt idx="35">
                  <c:v>716.005355199275</c:v>
                </c:pt>
                <c:pt idx="36">
                  <c:v>716.005355199275</c:v>
                </c:pt>
                <c:pt idx="37">
                  <c:v>716.005355199275</c:v>
                </c:pt>
                <c:pt idx="38">
                  <c:v>716.005355199275</c:v>
                </c:pt>
                <c:pt idx="39">
                  <c:v>716.005355199275</c:v>
                </c:pt>
                <c:pt idx="40">
                  <c:v>716.005355199275</c:v>
                </c:pt>
                <c:pt idx="41">
                  <c:v>716.005355199275</c:v>
                </c:pt>
                <c:pt idx="42">
                  <c:v>716.005355199275</c:v>
                </c:pt>
                <c:pt idx="43">
                  <c:v>716.005355199275</c:v>
                </c:pt>
                <c:pt idx="44">
                  <c:v>716.005355199275</c:v>
                </c:pt>
                <c:pt idx="45">
                  <c:v>716.005355199275</c:v>
                </c:pt>
                <c:pt idx="46">
                  <c:v>716.005355199275</c:v>
                </c:pt>
                <c:pt idx="47">
                  <c:v>716.005355199275</c:v>
                </c:pt>
                <c:pt idx="48">
                  <c:v>716.005355199275</c:v>
                </c:pt>
                <c:pt idx="49">
                  <c:v>716.005355199275</c:v>
                </c:pt>
                <c:pt idx="50">
                  <c:v>716.005355199275</c:v>
                </c:pt>
                <c:pt idx="51">
                  <c:v>716.005355199275</c:v>
                </c:pt>
                <c:pt idx="52">
                  <c:v>716.005355199275</c:v>
                </c:pt>
                <c:pt idx="53">
                  <c:v>716.005355199275</c:v>
                </c:pt>
                <c:pt idx="54">
                  <c:v>716.005355199275</c:v>
                </c:pt>
                <c:pt idx="55">
                  <c:v>716.005355199275</c:v>
                </c:pt>
                <c:pt idx="56">
                  <c:v>267.52</c:v>
                </c:pt>
                <c:pt idx="57">
                  <c:v>261.76</c:v>
                </c:pt>
                <c:pt idx="58">
                  <c:v>263.2</c:v>
                </c:pt>
                <c:pt idx="59">
                  <c:v>284.8</c:v>
                </c:pt>
                <c:pt idx="60">
                  <c:v>274.72</c:v>
                </c:pt>
                <c:pt idx="61">
                  <c:v>248.8</c:v>
                </c:pt>
                <c:pt idx="62">
                  <c:v>273.2799999999999</c:v>
                </c:pt>
                <c:pt idx="63">
                  <c:v>266.08</c:v>
                </c:pt>
                <c:pt idx="64">
                  <c:v>270.3999999999999</c:v>
                </c:pt>
                <c:pt idx="65">
                  <c:v>261.76</c:v>
                </c:pt>
                <c:pt idx="66">
                  <c:v>266.08</c:v>
                </c:pt>
                <c:pt idx="67">
                  <c:v>268.9599999999999</c:v>
                </c:pt>
                <c:pt idx="68">
                  <c:v>256.0</c:v>
                </c:pt>
                <c:pt idx="69">
                  <c:v>240.16</c:v>
                </c:pt>
                <c:pt idx="70">
                  <c:v>225.76</c:v>
                </c:pt>
                <c:pt idx="71">
                  <c:v>150.88</c:v>
                </c:pt>
                <c:pt idx="72">
                  <c:v>542.88</c:v>
                </c:pt>
                <c:pt idx="73">
                  <c:v>514.08</c:v>
                </c:pt>
                <c:pt idx="74">
                  <c:v>488.16</c:v>
                </c:pt>
                <c:pt idx="75">
                  <c:v>485.28</c:v>
                </c:pt>
                <c:pt idx="76">
                  <c:v>424.8</c:v>
                </c:pt>
                <c:pt idx="77">
                  <c:v>419.04</c:v>
                </c:pt>
                <c:pt idx="78">
                  <c:v>416.16</c:v>
                </c:pt>
                <c:pt idx="79">
                  <c:v>406.08</c:v>
                </c:pt>
                <c:pt idx="80">
                  <c:v>407.52</c:v>
                </c:pt>
                <c:pt idx="81">
                  <c:v>398.88</c:v>
                </c:pt>
                <c:pt idx="82">
                  <c:v>397.44</c:v>
                </c:pt>
                <c:pt idx="83">
                  <c:v>397.44</c:v>
                </c:pt>
                <c:pt idx="84">
                  <c:v>383.04</c:v>
                </c:pt>
                <c:pt idx="85">
                  <c:v>370.08</c:v>
                </c:pt>
                <c:pt idx="86">
                  <c:v>384.48</c:v>
                </c:pt>
                <c:pt idx="87">
                  <c:v>370.08</c:v>
                </c:pt>
                <c:pt idx="88">
                  <c:v>372.96</c:v>
                </c:pt>
                <c:pt idx="89">
                  <c:v>355.68</c:v>
                </c:pt>
                <c:pt idx="90">
                  <c:v>368.64</c:v>
                </c:pt>
                <c:pt idx="91">
                  <c:v>367.2</c:v>
                </c:pt>
                <c:pt idx="92">
                  <c:v>355.68</c:v>
                </c:pt>
                <c:pt idx="93">
                  <c:v>512.202552348327</c:v>
                </c:pt>
                <c:pt idx="94">
                  <c:v>716.005355199275</c:v>
                </c:pt>
                <c:pt idx="95">
                  <c:v>716.005355199275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79F-492B-89CA-99A91C53F4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67837456"/>
        <c:axId val="-167835136"/>
      </c:areaChart>
      <c:areaChart>
        <c:grouping val="standard"/>
        <c:varyColors val="0"/>
        <c:ser>
          <c:idx val="3"/>
          <c:order val="2"/>
          <c:tx>
            <c:strRef>
              <c:f>Day1_graph!$H$4</c:f>
              <c:strCache>
                <c:ptCount val="1"/>
                <c:pt idx="0">
                  <c:v>Battery State (%)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val>
            <c:numRef>
              <c:f>Day1_graph!$H$5:$H$100</c:f>
              <c:numCache>
                <c:formatCode>0%</c:formatCode>
                <c:ptCount val="96"/>
                <c:pt idx="0">
                  <c:v>0.114557603523243</c:v>
                </c:pt>
                <c:pt idx="1">
                  <c:v>0.13910039694986</c:v>
                </c:pt>
                <c:pt idx="2">
                  <c:v>0.163444644921931</c:v>
                </c:pt>
                <c:pt idx="3">
                  <c:v>0.18878162016673</c:v>
                </c:pt>
                <c:pt idx="4">
                  <c:v>0.213721504502437</c:v>
                </c:pt>
                <c:pt idx="5">
                  <c:v>0.238661388838145</c:v>
                </c:pt>
                <c:pt idx="6">
                  <c:v>0.264097636810216</c:v>
                </c:pt>
                <c:pt idx="7">
                  <c:v>0.288938248418651</c:v>
                </c:pt>
                <c:pt idx="8">
                  <c:v>0.314076678208903</c:v>
                </c:pt>
                <c:pt idx="9">
                  <c:v>0.340505653453703</c:v>
                </c:pt>
                <c:pt idx="10">
                  <c:v>0.367033901425773</c:v>
                </c:pt>
                <c:pt idx="11">
                  <c:v>0.394554876670573</c:v>
                </c:pt>
                <c:pt idx="12">
                  <c:v>0.422373670097188</c:v>
                </c:pt>
                <c:pt idx="13">
                  <c:v>0.450589554432897</c:v>
                </c:pt>
                <c:pt idx="14">
                  <c:v>0.47870616604133</c:v>
                </c:pt>
                <c:pt idx="15">
                  <c:v>0.506822777649767</c:v>
                </c:pt>
                <c:pt idx="16">
                  <c:v>0.535336480167291</c:v>
                </c:pt>
                <c:pt idx="17">
                  <c:v>0.564148000866636</c:v>
                </c:pt>
                <c:pt idx="18">
                  <c:v>0.592463157929615</c:v>
                </c:pt>
                <c:pt idx="19">
                  <c:v>0.620381224083506</c:v>
                </c:pt>
                <c:pt idx="20">
                  <c:v>0.64780292660103</c:v>
                </c:pt>
                <c:pt idx="21">
                  <c:v>0.675621720027648</c:v>
                </c:pt>
                <c:pt idx="22">
                  <c:v>0.702844877090627</c:v>
                </c:pt>
                <c:pt idx="23">
                  <c:v>0.729174579608154</c:v>
                </c:pt>
                <c:pt idx="24">
                  <c:v>0.748555191216588</c:v>
                </c:pt>
                <c:pt idx="25">
                  <c:v>0.764759075552297</c:v>
                </c:pt>
                <c:pt idx="26">
                  <c:v>0.77867968716073</c:v>
                </c:pt>
                <c:pt idx="27">
                  <c:v>0.791905389678258</c:v>
                </c:pt>
                <c:pt idx="28">
                  <c:v>0.791905389678258</c:v>
                </c:pt>
                <c:pt idx="29">
                  <c:v>0.791905389678258</c:v>
                </c:pt>
                <c:pt idx="30">
                  <c:v>0.791905389678258</c:v>
                </c:pt>
                <c:pt idx="31">
                  <c:v>0.791905389678258</c:v>
                </c:pt>
                <c:pt idx="32">
                  <c:v>0.791905389678258</c:v>
                </c:pt>
                <c:pt idx="33">
                  <c:v>0.791905389678258</c:v>
                </c:pt>
                <c:pt idx="34">
                  <c:v>0.791905389678258</c:v>
                </c:pt>
                <c:pt idx="35">
                  <c:v>0.7900143936076</c:v>
                </c:pt>
                <c:pt idx="36">
                  <c:v>0.785366154779703</c:v>
                </c:pt>
                <c:pt idx="37">
                  <c:v>0.776881752115639</c:v>
                </c:pt>
                <c:pt idx="38">
                  <c:v>0.769116630170857</c:v>
                </c:pt>
                <c:pt idx="39">
                  <c:v>0.760632227506794</c:v>
                </c:pt>
                <c:pt idx="40">
                  <c:v>0.75250746520237</c:v>
                </c:pt>
                <c:pt idx="41">
                  <c:v>0.744023062538309</c:v>
                </c:pt>
                <c:pt idx="42">
                  <c:v>0.736257940593524</c:v>
                </c:pt>
                <c:pt idx="43">
                  <c:v>0.727294017449942</c:v>
                </c:pt>
                <c:pt idx="44">
                  <c:v>0.718929494905757</c:v>
                </c:pt>
                <c:pt idx="45">
                  <c:v>0.710684852481454</c:v>
                </c:pt>
                <c:pt idx="46">
                  <c:v>0.704238411855354</c:v>
                </c:pt>
                <c:pt idx="47">
                  <c:v>0.698631132068415</c:v>
                </c:pt>
                <c:pt idx="48">
                  <c:v>0.694342533600154</c:v>
                </c:pt>
                <c:pt idx="49">
                  <c:v>0.689094894172858</c:v>
                </c:pt>
                <c:pt idx="50">
                  <c:v>0.685405696303997</c:v>
                </c:pt>
                <c:pt idx="51">
                  <c:v>0.681117097835739</c:v>
                </c:pt>
                <c:pt idx="52">
                  <c:v>0.67634897888796</c:v>
                </c:pt>
                <c:pt idx="53">
                  <c:v>0.672899541258861</c:v>
                </c:pt>
                <c:pt idx="54">
                  <c:v>0.669689863869524</c:v>
                </c:pt>
                <c:pt idx="55">
                  <c:v>0.666000666000667</c:v>
                </c:pt>
                <c:pt idx="56">
                  <c:v>0.624375624375624</c:v>
                </c:pt>
                <c:pt idx="57">
                  <c:v>0.582750582750582</c:v>
                </c:pt>
                <c:pt idx="58">
                  <c:v>0.541125541125542</c:v>
                </c:pt>
                <c:pt idx="59">
                  <c:v>0.4995004995005</c:v>
                </c:pt>
                <c:pt idx="60">
                  <c:v>0.457875457875458</c:v>
                </c:pt>
                <c:pt idx="61">
                  <c:v>0.416250416250415</c:v>
                </c:pt>
                <c:pt idx="62">
                  <c:v>0.374625374625376</c:v>
                </c:pt>
                <c:pt idx="63">
                  <c:v>0.333000333000333</c:v>
                </c:pt>
                <c:pt idx="64">
                  <c:v>0.291375291375291</c:v>
                </c:pt>
                <c:pt idx="65">
                  <c:v>0.24975024975025</c:v>
                </c:pt>
                <c:pt idx="66">
                  <c:v>0.208125208125208</c:v>
                </c:pt>
                <c:pt idx="67">
                  <c:v>0.166500166500166</c:v>
                </c:pt>
                <c:pt idx="68">
                  <c:v>0.124875124875125</c:v>
                </c:pt>
                <c:pt idx="69">
                  <c:v>0.0832500832500833</c:v>
                </c:pt>
                <c:pt idx="70">
                  <c:v>0.0416250416250415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0.0107905698967407</c:v>
                </c:pt>
                <c:pt idx="94">
                  <c:v>0.0361275451415391</c:v>
                </c:pt>
                <c:pt idx="95">
                  <c:v>0.0602732476590648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79F-492B-89CA-99A91C53F4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67832816"/>
        <c:axId val="-167830496"/>
      </c:areaChart>
      <c:barChart>
        <c:barDir val="col"/>
        <c:grouping val="stacked"/>
        <c:varyColors val="0"/>
        <c:ser>
          <c:idx val="0"/>
          <c:order val="3"/>
          <c:tx>
            <c:strRef>
              <c:f>Day1_graph!$E$4</c:f>
              <c:strCache>
                <c:ptCount val="1"/>
                <c:pt idx="0">
                  <c:v>Battery In, Out (kW)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 w="9525" cap="flat" cmpd="sng" algn="ctr">
              <a:solidFill>
                <a:schemeClr val="tx2">
                  <a:lumMod val="75000"/>
                </a:schemeClr>
              </a:solidFill>
              <a:round/>
            </a:ln>
            <a:effectLst/>
          </c:spPr>
          <c:invertIfNegative val="0"/>
          <c:cat>
            <c:numRef>
              <c:f>Day1_graph!$A$5:$A$100</c:f>
              <c:numCache>
                <c:formatCode>[$-409]m/d/yy\ h:mm\ AM/PM;@</c:formatCode>
                <c:ptCount val="96"/>
                <c:pt idx="0">
                  <c:v>42200.0</c:v>
                </c:pt>
                <c:pt idx="1">
                  <c:v>42200.01041666666</c:v>
                </c:pt>
                <c:pt idx="2">
                  <c:v>42200.02083333333</c:v>
                </c:pt>
                <c:pt idx="3">
                  <c:v>42200.03125</c:v>
                </c:pt>
                <c:pt idx="4">
                  <c:v>42200.04166666658</c:v>
                </c:pt>
                <c:pt idx="5">
                  <c:v>42200.05208333332</c:v>
                </c:pt>
                <c:pt idx="6">
                  <c:v>42200.06249999998</c:v>
                </c:pt>
                <c:pt idx="7">
                  <c:v>42200.07291666665</c:v>
                </c:pt>
                <c:pt idx="8">
                  <c:v>42200.08333333331</c:v>
                </c:pt>
                <c:pt idx="9">
                  <c:v>42200.09374999998</c:v>
                </c:pt>
                <c:pt idx="10">
                  <c:v>42200.10416666658</c:v>
                </c:pt>
                <c:pt idx="11">
                  <c:v>42200.11458333331</c:v>
                </c:pt>
                <c:pt idx="12">
                  <c:v>42200.12499999997</c:v>
                </c:pt>
                <c:pt idx="13">
                  <c:v>42200.13541666658</c:v>
                </c:pt>
                <c:pt idx="14">
                  <c:v>42200.14583333328</c:v>
                </c:pt>
                <c:pt idx="15">
                  <c:v>42200.15625</c:v>
                </c:pt>
                <c:pt idx="16">
                  <c:v>42200.16666666658</c:v>
                </c:pt>
                <c:pt idx="17">
                  <c:v>42200.17708333318</c:v>
                </c:pt>
                <c:pt idx="18">
                  <c:v>42200.18749999995</c:v>
                </c:pt>
                <c:pt idx="19">
                  <c:v>42200.19791666658</c:v>
                </c:pt>
                <c:pt idx="20">
                  <c:v>42200.20833333328</c:v>
                </c:pt>
                <c:pt idx="21">
                  <c:v>42200.21874999995</c:v>
                </c:pt>
                <c:pt idx="22">
                  <c:v>42200.22916666617</c:v>
                </c:pt>
                <c:pt idx="23">
                  <c:v>42200.23958333318</c:v>
                </c:pt>
                <c:pt idx="24">
                  <c:v>42200.24999999994</c:v>
                </c:pt>
                <c:pt idx="25">
                  <c:v>42200.26041666658</c:v>
                </c:pt>
                <c:pt idx="26">
                  <c:v>42200.27083333327</c:v>
                </c:pt>
                <c:pt idx="27">
                  <c:v>42200.28124999993</c:v>
                </c:pt>
                <c:pt idx="28">
                  <c:v>42200.29166666616</c:v>
                </c:pt>
                <c:pt idx="29">
                  <c:v>42200.30208333326</c:v>
                </c:pt>
                <c:pt idx="30">
                  <c:v>42200.31249999994</c:v>
                </c:pt>
                <c:pt idx="31">
                  <c:v>42200.3229166666</c:v>
                </c:pt>
                <c:pt idx="32">
                  <c:v>42200.33333333326</c:v>
                </c:pt>
                <c:pt idx="33">
                  <c:v>42200.34374999992</c:v>
                </c:pt>
                <c:pt idx="34">
                  <c:v>42200.35416666658</c:v>
                </c:pt>
                <c:pt idx="35">
                  <c:v>42200.36458333323</c:v>
                </c:pt>
                <c:pt idx="36">
                  <c:v>42200.3749999999</c:v>
                </c:pt>
                <c:pt idx="37">
                  <c:v>42200.38541666657</c:v>
                </c:pt>
                <c:pt idx="38">
                  <c:v>42200.39583333323</c:v>
                </c:pt>
                <c:pt idx="39">
                  <c:v>42200.4062499999</c:v>
                </c:pt>
                <c:pt idx="40">
                  <c:v>42200.41666666657</c:v>
                </c:pt>
                <c:pt idx="41">
                  <c:v>42200.42708333318</c:v>
                </c:pt>
                <c:pt idx="42">
                  <c:v>42200.4374999999</c:v>
                </c:pt>
                <c:pt idx="43">
                  <c:v>42200.44791666656</c:v>
                </c:pt>
                <c:pt idx="44">
                  <c:v>42200.45833333322</c:v>
                </c:pt>
                <c:pt idx="45">
                  <c:v>42200.4687499999</c:v>
                </c:pt>
                <c:pt idx="46">
                  <c:v>42200.47916666656</c:v>
                </c:pt>
                <c:pt idx="47">
                  <c:v>42200.4895833332</c:v>
                </c:pt>
                <c:pt idx="48">
                  <c:v>42200.4999999999</c:v>
                </c:pt>
                <c:pt idx="49">
                  <c:v>42200.51041666655</c:v>
                </c:pt>
                <c:pt idx="50">
                  <c:v>42200.5208333332</c:v>
                </c:pt>
                <c:pt idx="51">
                  <c:v>42200.53124999987</c:v>
                </c:pt>
                <c:pt idx="52">
                  <c:v>42200.54166666653</c:v>
                </c:pt>
                <c:pt idx="53">
                  <c:v>42200.5520833332</c:v>
                </c:pt>
                <c:pt idx="54">
                  <c:v>42200.56249999987</c:v>
                </c:pt>
                <c:pt idx="55">
                  <c:v>42200.57291666653</c:v>
                </c:pt>
                <c:pt idx="56">
                  <c:v>42200.5833333332</c:v>
                </c:pt>
                <c:pt idx="57">
                  <c:v>42200.59374999983</c:v>
                </c:pt>
                <c:pt idx="58">
                  <c:v>42200.60416666653</c:v>
                </c:pt>
                <c:pt idx="59">
                  <c:v>42200.6145833332</c:v>
                </c:pt>
                <c:pt idx="60">
                  <c:v>42200.62499999985</c:v>
                </c:pt>
                <c:pt idx="61">
                  <c:v>42200.63541666648</c:v>
                </c:pt>
                <c:pt idx="62">
                  <c:v>42200.64583333318</c:v>
                </c:pt>
                <c:pt idx="63">
                  <c:v>42200.65624999984</c:v>
                </c:pt>
                <c:pt idx="64">
                  <c:v>42200.66666666648</c:v>
                </c:pt>
                <c:pt idx="65">
                  <c:v>42200.67708333318</c:v>
                </c:pt>
                <c:pt idx="66">
                  <c:v>42200.68749999984</c:v>
                </c:pt>
                <c:pt idx="67">
                  <c:v>42200.69791666648</c:v>
                </c:pt>
                <c:pt idx="68">
                  <c:v>42200.70833333317</c:v>
                </c:pt>
                <c:pt idx="69">
                  <c:v>42200.71874999983</c:v>
                </c:pt>
                <c:pt idx="70">
                  <c:v>42200.72916666606</c:v>
                </c:pt>
                <c:pt idx="71">
                  <c:v>42200.7395833331</c:v>
                </c:pt>
                <c:pt idx="72">
                  <c:v>42200.74999999982</c:v>
                </c:pt>
                <c:pt idx="73">
                  <c:v>42200.76041666648</c:v>
                </c:pt>
                <c:pt idx="74">
                  <c:v>42200.77083333315</c:v>
                </c:pt>
                <c:pt idx="75">
                  <c:v>42200.78124999982</c:v>
                </c:pt>
                <c:pt idx="76">
                  <c:v>42200.79166666601</c:v>
                </c:pt>
                <c:pt idx="77">
                  <c:v>42200.80208333315</c:v>
                </c:pt>
                <c:pt idx="78">
                  <c:v>42200.81249999981</c:v>
                </c:pt>
                <c:pt idx="79">
                  <c:v>42200.82291666647</c:v>
                </c:pt>
                <c:pt idx="80">
                  <c:v>42200.83333333314</c:v>
                </c:pt>
                <c:pt idx="81">
                  <c:v>42200.84374999981</c:v>
                </c:pt>
                <c:pt idx="82">
                  <c:v>42200.85416666647</c:v>
                </c:pt>
                <c:pt idx="83">
                  <c:v>42200.86458333313</c:v>
                </c:pt>
                <c:pt idx="84">
                  <c:v>42200.87499999981</c:v>
                </c:pt>
                <c:pt idx="85">
                  <c:v>42200.88541666646</c:v>
                </c:pt>
                <c:pt idx="86">
                  <c:v>42200.89583333312</c:v>
                </c:pt>
                <c:pt idx="87">
                  <c:v>42200.90624999978</c:v>
                </c:pt>
                <c:pt idx="88">
                  <c:v>42200.91666666645</c:v>
                </c:pt>
                <c:pt idx="89">
                  <c:v>42200.9270833331</c:v>
                </c:pt>
                <c:pt idx="90">
                  <c:v>42200.93749999978</c:v>
                </c:pt>
                <c:pt idx="91">
                  <c:v>42200.94791666645</c:v>
                </c:pt>
                <c:pt idx="92">
                  <c:v>42200.9583333331</c:v>
                </c:pt>
                <c:pt idx="93">
                  <c:v>42200.96874999977</c:v>
                </c:pt>
                <c:pt idx="94">
                  <c:v>42200.9791666664</c:v>
                </c:pt>
                <c:pt idx="95">
                  <c:v>42200.9895833331</c:v>
                </c:pt>
              </c:numCache>
            </c:numRef>
          </c:cat>
          <c:val>
            <c:numRef>
              <c:f>Day1_graph!$E$5:$E$100</c:f>
              <c:numCache>
                <c:formatCode>General</c:formatCode>
                <c:ptCount val="96"/>
                <c:pt idx="0">
                  <c:v>361.7653551992746</c:v>
                </c:pt>
                <c:pt idx="1">
                  <c:v>356.005355199275</c:v>
                </c:pt>
                <c:pt idx="2">
                  <c:v>353.125355199275</c:v>
                </c:pt>
                <c:pt idx="3">
                  <c:v>367.5253551992739</c:v>
                </c:pt>
                <c:pt idx="4">
                  <c:v>361.7653551992746</c:v>
                </c:pt>
                <c:pt idx="5">
                  <c:v>361.7653551992746</c:v>
                </c:pt>
                <c:pt idx="6">
                  <c:v>368.9653551992739</c:v>
                </c:pt>
                <c:pt idx="7">
                  <c:v>360.325355199275</c:v>
                </c:pt>
                <c:pt idx="8">
                  <c:v>364.645355199275</c:v>
                </c:pt>
                <c:pt idx="9">
                  <c:v>383.3653551992749</c:v>
                </c:pt>
                <c:pt idx="10">
                  <c:v>384.805355199275</c:v>
                </c:pt>
                <c:pt idx="11">
                  <c:v>399.2053551992742</c:v>
                </c:pt>
                <c:pt idx="12">
                  <c:v>403.5253551992739</c:v>
                </c:pt>
                <c:pt idx="13">
                  <c:v>409.2853551992739</c:v>
                </c:pt>
                <c:pt idx="14">
                  <c:v>407.845355199275</c:v>
                </c:pt>
                <c:pt idx="15">
                  <c:v>407.845355199275</c:v>
                </c:pt>
                <c:pt idx="16">
                  <c:v>413.6053551992749</c:v>
                </c:pt>
                <c:pt idx="17">
                  <c:v>417.9253551992736</c:v>
                </c:pt>
                <c:pt idx="18">
                  <c:v>410.7253551992736</c:v>
                </c:pt>
                <c:pt idx="19">
                  <c:v>404.9653551992739</c:v>
                </c:pt>
                <c:pt idx="20">
                  <c:v>397.7653551992746</c:v>
                </c:pt>
                <c:pt idx="21">
                  <c:v>403.5253551992739</c:v>
                </c:pt>
                <c:pt idx="22">
                  <c:v>394.885355199275</c:v>
                </c:pt>
                <c:pt idx="23">
                  <c:v>381.9253551992736</c:v>
                </c:pt>
                <c:pt idx="24">
                  <c:v>281.125355199275</c:v>
                </c:pt>
                <c:pt idx="25">
                  <c:v>235.045355199275</c:v>
                </c:pt>
                <c:pt idx="26">
                  <c:v>201.925355199275</c:v>
                </c:pt>
                <c:pt idx="27">
                  <c:v>191.845355199275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-22.71464480072508</c:v>
                </c:pt>
                <c:pt idx="36">
                  <c:v>-55.83464480072529</c:v>
                </c:pt>
                <c:pt idx="37">
                  <c:v>-101.914644800725</c:v>
                </c:pt>
                <c:pt idx="38">
                  <c:v>-93.2746448007253</c:v>
                </c:pt>
                <c:pt idx="39">
                  <c:v>-101.914644800725</c:v>
                </c:pt>
                <c:pt idx="40">
                  <c:v>-97.5946448007253</c:v>
                </c:pt>
                <c:pt idx="41">
                  <c:v>-101.914644800725</c:v>
                </c:pt>
                <c:pt idx="42">
                  <c:v>-93.2746448007253</c:v>
                </c:pt>
                <c:pt idx="43">
                  <c:v>-107.674644800725</c:v>
                </c:pt>
                <c:pt idx="44">
                  <c:v>-100.474644800725</c:v>
                </c:pt>
                <c:pt idx="45">
                  <c:v>-99.0346448007253</c:v>
                </c:pt>
                <c:pt idx="46">
                  <c:v>-77.4346448007254</c:v>
                </c:pt>
                <c:pt idx="47">
                  <c:v>-67.35464480072528</c:v>
                </c:pt>
                <c:pt idx="48">
                  <c:v>-51.51464480072529</c:v>
                </c:pt>
                <c:pt idx="49">
                  <c:v>-63.0346448007253</c:v>
                </c:pt>
                <c:pt idx="50">
                  <c:v>-44.31464480072504</c:v>
                </c:pt>
                <c:pt idx="51">
                  <c:v>-51.51464480072529</c:v>
                </c:pt>
                <c:pt idx="52">
                  <c:v>-57.2746448007253</c:v>
                </c:pt>
                <c:pt idx="53">
                  <c:v>-41.43464480072537</c:v>
                </c:pt>
                <c:pt idx="54">
                  <c:v>-38.55464480072519</c:v>
                </c:pt>
                <c:pt idx="55">
                  <c:v>-44.31464480072504</c:v>
                </c:pt>
                <c:pt idx="56">
                  <c:v>-500.0</c:v>
                </c:pt>
                <c:pt idx="57">
                  <c:v>-500.0</c:v>
                </c:pt>
                <c:pt idx="58">
                  <c:v>-500.0</c:v>
                </c:pt>
                <c:pt idx="59">
                  <c:v>-500.0</c:v>
                </c:pt>
                <c:pt idx="60">
                  <c:v>-500.0</c:v>
                </c:pt>
                <c:pt idx="61">
                  <c:v>-500.0</c:v>
                </c:pt>
                <c:pt idx="62">
                  <c:v>-500.0</c:v>
                </c:pt>
                <c:pt idx="63">
                  <c:v>-500.0</c:v>
                </c:pt>
                <c:pt idx="64">
                  <c:v>-500.0</c:v>
                </c:pt>
                <c:pt idx="65">
                  <c:v>-500.0</c:v>
                </c:pt>
                <c:pt idx="66">
                  <c:v>-500.0</c:v>
                </c:pt>
                <c:pt idx="67">
                  <c:v>-500.0</c:v>
                </c:pt>
                <c:pt idx="68">
                  <c:v>-500.0</c:v>
                </c:pt>
                <c:pt idx="69">
                  <c:v>-500.0</c:v>
                </c:pt>
                <c:pt idx="70">
                  <c:v>-500.0</c:v>
                </c:pt>
                <c:pt idx="71">
                  <c:v>-500.0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156.522552348327</c:v>
                </c:pt>
                <c:pt idx="94">
                  <c:v>367.5253551992739</c:v>
                </c:pt>
                <c:pt idx="95">
                  <c:v>350.245355199275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79F-492B-89CA-99A91C53F4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67837456"/>
        <c:axId val="-167835136"/>
      </c:barChart>
      <c:catAx>
        <c:axId val="-167837456"/>
        <c:scaling>
          <c:orientation val="minMax"/>
        </c:scaling>
        <c:delete val="0"/>
        <c:axPos val="b"/>
        <c:numFmt formatCode="h:mm;@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Brown Light" charset="0"/>
                <a:ea typeface="Brown Light" charset="0"/>
                <a:cs typeface="Brown Light" charset="0"/>
              </a:defRPr>
            </a:pPr>
            <a:endParaRPr lang="en-US"/>
          </a:p>
        </c:txPr>
        <c:crossAx val="-167835136"/>
        <c:crosses val="autoZero"/>
        <c:auto val="0"/>
        <c:lblAlgn val="ctr"/>
        <c:lblOffset val="0"/>
        <c:tickLblSkip val="8"/>
        <c:tickMarkSkip val="8"/>
        <c:noMultiLvlLbl val="0"/>
      </c:catAx>
      <c:valAx>
        <c:axId val="-16783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Brown Light" charset="0"/>
                <a:ea typeface="Brown Light" charset="0"/>
                <a:cs typeface="Brown Light" charset="0"/>
              </a:defRPr>
            </a:pPr>
            <a:endParaRPr lang="en-US"/>
          </a:p>
        </c:txPr>
        <c:crossAx val="-167837456"/>
        <c:crosses val="autoZero"/>
        <c:crossBetween val="between"/>
      </c:valAx>
      <c:catAx>
        <c:axId val="-167832816"/>
        <c:scaling>
          <c:orientation val="minMax"/>
        </c:scaling>
        <c:delete val="1"/>
        <c:axPos val="b"/>
        <c:majorTickMark val="none"/>
        <c:minorTickMark val="none"/>
        <c:tickLblPos val="none"/>
        <c:crossAx val="-167830496"/>
        <c:crosses val="autoZero"/>
        <c:auto val="0"/>
        <c:lblAlgn val="ctr"/>
        <c:lblOffset val="100"/>
        <c:noMultiLvlLbl val="0"/>
      </c:catAx>
      <c:valAx>
        <c:axId val="-167830496"/>
        <c:scaling>
          <c:orientation val="minMax"/>
          <c:max val="4.0"/>
          <c:min val="0.0"/>
        </c:scaling>
        <c:delete val="0"/>
        <c:axPos val="r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Brown Light" charset="0"/>
                <a:ea typeface="Brown Light" charset="0"/>
                <a:cs typeface="Brown Light" charset="0"/>
              </a:defRPr>
            </a:pPr>
            <a:endParaRPr lang="en-US"/>
          </a:p>
        </c:txPr>
        <c:crossAx val="-167832816"/>
        <c:crosses val="max"/>
        <c:crossBetween val="between"/>
        <c:majorUnit val="1.0"/>
        <c:min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6995158783236"/>
          <c:y val="0.829311642825423"/>
          <c:w val="0.585187725541128"/>
          <c:h val="0.1236772211984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Brown Light" charset="0"/>
              <a:ea typeface="Brown Light" charset="0"/>
              <a:cs typeface="Brown Light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0.00975</cdr:x>
      <cdr:y>0.01732</cdr:y>
    </cdr:from>
    <cdr:to>
      <cdr:x>0.24888</cdr:x>
      <cdr:y>0.09848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0800" y="50800"/>
          <a:ext cx="1238250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0.65805</cdr:x>
      <cdr:y>0.81475</cdr:y>
    </cdr:from>
    <cdr:to>
      <cdr:x>0.7624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5989" y="420365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F5BB398-0825-BB45-9E8D-92A296667735}" type="datetimeFigureOut">
              <a:rPr lang="en-US" smtClean="0"/>
              <a:pPr/>
              <a:t>2/24/17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AE3BF46-4F54-0C40-A124-DF98EC28DD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88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4B6335F-1F4F-B94B-9330-E8C4E0F51884}" type="datetimeFigureOut">
              <a:rPr lang="en-US" smtClean="0"/>
              <a:pPr/>
              <a:t>2/24/17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696913"/>
            <a:ext cx="451167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90E1573-1BF1-814B-9743-165D735552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04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C14FA-B4EC-EE45-ABB8-67A0C07306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57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 discrete services,</a:t>
            </a:r>
            <a:r>
              <a:rPr lang="en-US" baseline="0" dirty="0" smtClean="0"/>
              <a:t> 3 markets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A3A98-A3EB-F44A-BB95-0A8C89379AE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896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E1573-1BF1-814B-9743-165D7355527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20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https://redshift.invisionapp.com/share/Z971S3LCM#/screens/152726009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E1573-1BF1-814B-9743-165D7355527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49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3175" y="704850"/>
            <a:ext cx="45561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201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microsoft.com/office/2007/relationships/hdphoto" Target="../media/hdphoto2.wdp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4"/>
            <a:ext cx="8549640" cy="16660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69571" y="7354926"/>
            <a:ext cx="2263140" cy="413808"/>
          </a:xfrm>
          <a:prstGeom prst="rect">
            <a:avLst/>
          </a:prstGeom>
        </p:spPr>
        <p:txBody>
          <a:bodyPr/>
          <a:lstStyle>
            <a:lvl1pPr algn="ctr">
              <a:defRPr sz="990">
                <a:latin typeface="Brown" pitchFamily="50" charset="0"/>
              </a:defRPr>
            </a:lvl1pPr>
          </a:lstStyle>
          <a:p>
            <a:fld id="{49439354-12E6-4667-9B08-EC2AE83119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98026" y="298664"/>
            <a:ext cx="9443720" cy="708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52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298026" y="1257598"/>
            <a:ext cx="9443720" cy="5652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57171" y="983565"/>
            <a:ext cx="9101230" cy="5181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840"/>
            <a:endParaRPr lang="en-US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9230" y="6910257"/>
            <a:ext cx="1698045" cy="774154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 userDrawn="1"/>
        </p:nvCxnSpPr>
        <p:spPr>
          <a:xfrm flipH="1">
            <a:off x="-189781" y="7381335"/>
            <a:ext cx="9062049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9336814" y="7381335"/>
            <a:ext cx="116399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9314" y="7459813"/>
            <a:ext cx="1083673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5840"/>
            <a:r>
              <a:rPr lang="en-US" sz="990" dirty="0">
                <a:solidFill>
                  <a:prstClr val="white">
                    <a:lumMod val="75000"/>
                  </a:prstClr>
                </a:solidFill>
                <a:latin typeface="Brown" pitchFamily="50" charset="0"/>
              </a:rPr>
              <a:t>July 14, 2016</a:t>
            </a:r>
          </a:p>
        </p:txBody>
      </p:sp>
    </p:spTree>
    <p:extLst>
      <p:ext uri="{BB962C8B-B14F-4D97-AF65-F5344CB8AC3E}">
        <p14:creationId xmlns:p14="http://schemas.microsoft.com/office/powerpoint/2010/main" val="235902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7AC495A5-02F7-4CE9-914E-25A50C13C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49439354-12E6-4667-9B08-EC2AE83119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650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7AC495A5-02F7-4CE9-914E-25A50C13C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49439354-12E6-4667-9B08-EC2AE83119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90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7AC495A5-02F7-4CE9-914E-25A50C13C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49439354-12E6-4667-9B08-EC2AE83119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398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7AC495A5-02F7-4CE9-914E-25A50C13C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49439354-12E6-4667-9B08-EC2AE83119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622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7AC495A5-02F7-4CE9-914E-25A50C13C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49439354-12E6-4667-9B08-EC2AE83119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967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7AC495A5-02F7-4CE9-914E-25A50C13C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49439354-12E6-4667-9B08-EC2AE83119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251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7AC495A5-02F7-4CE9-914E-25A50C13C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49439354-12E6-4667-9B08-EC2AE83119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467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7AC495A5-02F7-4CE9-914E-25A50C13C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49439354-12E6-4667-9B08-EC2AE83119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55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7AC495A5-02F7-4CE9-914E-25A50C13C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49439354-12E6-4667-9B08-EC2AE83119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120" y="1553635"/>
            <a:ext cx="9052560" cy="4161365"/>
          </a:xfrm>
        </p:spPr>
        <p:txBody>
          <a:bodyPr/>
          <a:lstStyle>
            <a:lvl1pPr marL="382059" indent="-382059" algn="l">
              <a:buFont typeface="Wingdings" charset="2"/>
              <a:buChar char="§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120" y="1553639"/>
            <a:ext cx="9052560" cy="4161365"/>
          </a:xfrm>
        </p:spPr>
        <p:txBody>
          <a:bodyPr/>
          <a:lstStyle>
            <a:lvl1pPr>
              <a:defRPr sz="116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1170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EED15-8EF3-8847-BA30-525E22CAD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9574-FEE9-D747-AF75-3C3739FAAF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EED15-8EF3-8847-BA30-525E22CAD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9574-FEE9-D747-AF75-3C3739FAAF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EED15-8EF3-8847-BA30-525E22CAD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9574-FEE9-D747-AF75-3C3739FAAF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EED15-8EF3-8847-BA30-525E22CAD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9574-FEE9-D747-AF75-3C3739FAAF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EED15-8EF3-8847-BA30-525E22CAD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9574-FEE9-D747-AF75-3C3739FAAF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EED15-8EF3-8847-BA30-525E22CAD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9574-FEE9-D747-AF75-3C3739FAAF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EED15-8EF3-8847-BA30-525E22CAD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9574-FEE9-D747-AF75-3C3739FAAF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EED15-8EF3-8847-BA30-525E22CAD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9574-FEE9-D747-AF75-3C3739FAAF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EED15-8EF3-8847-BA30-525E22CAD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9574-FEE9-D747-AF75-3C3739FAAF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8"/>
            <a:ext cx="8549640" cy="1543685"/>
          </a:xfrm>
        </p:spPr>
        <p:txBody>
          <a:bodyPr anchor="t">
            <a:normAutofit/>
          </a:bodyPr>
          <a:lstStyle>
            <a:lvl1pPr algn="ctr">
              <a:defRPr sz="31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 algn="ct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EED15-8EF3-8847-BA30-525E22CAD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9574-FEE9-D747-AF75-3C3739FAAF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EED15-8EF3-8847-BA30-525E22CAD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9574-FEE9-D747-AF75-3C3739FAAF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16081" y="7454093"/>
            <a:ext cx="2346960" cy="277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586" y="7454093"/>
            <a:ext cx="564683" cy="277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CB0F4-D959-FB44-AA1E-99FE6424A4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09551" y="1129689"/>
            <a:ext cx="9731049" cy="6106567"/>
          </a:xfrm>
          <a:prstGeom prst="rect">
            <a:avLst/>
          </a:prstGeom>
        </p:spPr>
        <p:txBody>
          <a:bodyPr/>
          <a:lstStyle>
            <a:lvl1pPr>
              <a:defRPr sz="1980">
                <a:solidFill>
                  <a:schemeClr val="tx1">
                    <a:lumMod val="65000"/>
                    <a:lumOff val="35000"/>
                  </a:schemeClr>
                </a:solidFill>
                <a:latin typeface="Brown" pitchFamily="50" charset="0"/>
              </a:defRPr>
            </a:lvl1pPr>
            <a:lvl2pPr>
              <a:defRPr sz="176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76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76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76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209551" y="236426"/>
            <a:ext cx="9731049" cy="622512"/>
          </a:xfrm>
          <a:prstGeom prst="rect">
            <a:avLst/>
          </a:prstGeom>
        </p:spPr>
        <p:txBody>
          <a:bodyPr/>
          <a:lstStyle>
            <a:lvl1pPr>
              <a:defRPr sz="308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Brown" pitchFamily="50" charset="0"/>
              </a:defRPr>
            </a:lvl1pPr>
          </a:lstStyle>
          <a:p>
            <a:r>
              <a:rPr lang="en-US" dirty="0" smtClean="0"/>
              <a:t>Click to add Title (Brown)</a:t>
            </a:r>
            <a:br>
              <a:rPr lang="en-US" dirty="0" smtClean="0"/>
            </a:b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1930" y="1630891"/>
            <a:ext cx="4294541" cy="1957919"/>
          </a:xfrm>
          <a:prstGeom prst="rect">
            <a:avLst/>
          </a:prstGeom>
          <a:noFill/>
        </p:spPr>
      </p:pic>
      <p:cxnSp>
        <p:nvCxnSpPr>
          <p:cNvPr id="22" name="Straight Connector 21"/>
          <p:cNvCxnSpPr/>
          <p:nvPr userDrawn="1"/>
        </p:nvCxnSpPr>
        <p:spPr>
          <a:xfrm flipH="1">
            <a:off x="3114715" y="5125085"/>
            <a:ext cx="3738689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H="1">
            <a:off x="3114715" y="4363553"/>
            <a:ext cx="3738689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6"/>
          <p:cNvSpPr>
            <a:spLocks noGrp="1"/>
          </p:cNvSpPr>
          <p:nvPr>
            <p:ph sz="quarter" idx="10" hasCustomPrompt="1"/>
          </p:nvPr>
        </p:nvSpPr>
        <p:spPr>
          <a:xfrm>
            <a:off x="0" y="4427094"/>
            <a:ext cx="10058400" cy="62790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5pPr marL="2011680" indent="0" algn="ctr">
              <a:spcBef>
                <a:spcPts val="0"/>
              </a:spcBef>
              <a:buNone/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2469459" y="6435197"/>
            <a:ext cx="5029200" cy="6548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6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AMS XXXX Team</a:t>
            </a:r>
          </a:p>
          <a:p>
            <a:pPr lvl="0"/>
            <a:r>
              <a:rPr lang="en-US" dirty="0" smtClean="0"/>
              <a:t>Last Updated: XX / XX / 20XX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5D05-CFBA-4F0C-9A01-9EF092CA02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98989"/>
                </a:solidFill>
                <a:cs typeface="Calibri"/>
              </a:rPr>
              <a:t>© 2016 Advanced Microgrid Solutions, Inc. |  Proprietary and Confidential</a:t>
            </a:r>
            <a:endParaRPr lang="en-US" dirty="0">
              <a:solidFill>
                <a:srgbClr val="898989"/>
              </a:solidFill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4670-AFCA-44FF-9C92-75A585A41D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51460" y="6995160"/>
            <a:ext cx="9342172" cy="388620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tabLst>
                <a:tab pos="569278" algn="l"/>
              </a:tabLst>
              <a:defRPr sz="770" b="0">
                <a:latin typeface="Brown" pitchFamily="50" charset="0"/>
              </a:defRPr>
            </a:lvl1pPr>
            <a:lvl2pPr>
              <a:defRPr sz="1100">
                <a:latin typeface="Brown" pitchFamily="50" charset="0"/>
              </a:defRPr>
            </a:lvl2pPr>
            <a:lvl3pPr>
              <a:defRPr sz="1100">
                <a:latin typeface="Brown" pitchFamily="50" charset="0"/>
              </a:defRPr>
            </a:lvl3pPr>
            <a:lvl4pPr>
              <a:defRPr sz="1100">
                <a:latin typeface="Brown" pitchFamily="50" charset="0"/>
              </a:defRPr>
            </a:lvl4pPr>
            <a:lvl5pPr>
              <a:defRPr sz="1100">
                <a:latin typeface="Brown" pitchFamily="50" charset="0"/>
              </a:defRPr>
            </a:lvl5pPr>
          </a:lstStyle>
          <a:p>
            <a:pPr lvl="0"/>
            <a:r>
              <a:rPr lang="en-US" dirty="0"/>
              <a:t>(1)	xx</a:t>
            </a:r>
          </a:p>
          <a:p>
            <a:pPr lvl="0"/>
            <a:r>
              <a:rPr lang="en-US" dirty="0"/>
              <a:t>Note:	xx</a:t>
            </a:r>
          </a:p>
          <a:p>
            <a:pPr lvl="0"/>
            <a:r>
              <a:rPr lang="en-US" dirty="0"/>
              <a:t>Source:	xx</a:t>
            </a: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5D05-CFBA-4F0C-9A01-9EF092CA02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98989"/>
                </a:solidFill>
                <a:cs typeface="Calibri"/>
              </a:rPr>
              <a:t>© 2016 Advanced Microgrid Solutions, Inc. |  Proprietary and Confidential</a:t>
            </a:r>
            <a:endParaRPr lang="en-US" dirty="0">
              <a:solidFill>
                <a:srgbClr val="898989"/>
              </a:solidFill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4670-AFCA-44FF-9C92-75A585A41D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51460" y="6995160"/>
            <a:ext cx="9342172" cy="388620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tabLst>
                <a:tab pos="569278" algn="l"/>
              </a:tabLst>
              <a:defRPr sz="770" b="0">
                <a:latin typeface="Brown" pitchFamily="50" charset="0"/>
              </a:defRPr>
            </a:lvl1pPr>
            <a:lvl2pPr>
              <a:defRPr sz="1100">
                <a:latin typeface="Brown" pitchFamily="50" charset="0"/>
              </a:defRPr>
            </a:lvl2pPr>
            <a:lvl3pPr>
              <a:defRPr sz="1100">
                <a:latin typeface="Brown" pitchFamily="50" charset="0"/>
              </a:defRPr>
            </a:lvl3pPr>
            <a:lvl4pPr>
              <a:defRPr sz="1100">
                <a:latin typeface="Brown" pitchFamily="50" charset="0"/>
              </a:defRPr>
            </a:lvl4pPr>
            <a:lvl5pPr>
              <a:defRPr sz="1100">
                <a:latin typeface="Brown" pitchFamily="50" charset="0"/>
              </a:defRPr>
            </a:lvl5pPr>
          </a:lstStyle>
          <a:p>
            <a:pPr lvl="0"/>
            <a:r>
              <a:rPr lang="en-US" dirty="0"/>
              <a:t>(1)	xx</a:t>
            </a:r>
          </a:p>
          <a:p>
            <a:pPr lvl="0"/>
            <a:r>
              <a:rPr lang="en-US" dirty="0"/>
              <a:t>Note:	xx</a:t>
            </a:r>
          </a:p>
          <a:p>
            <a:pPr lvl="0"/>
            <a:r>
              <a:rPr lang="en-US" dirty="0"/>
              <a:t>Source:	xx</a:t>
            </a: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5D05-CFBA-4F0C-9A01-9EF092CA02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98989"/>
                </a:solidFill>
                <a:cs typeface="Calibri"/>
              </a:rPr>
              <a:t>© 2016 Advanced Microgrid Solutions, Inc. |  Proprietary and Confidential</a:t>
            </a:r>
            <a:endParaRPr lang="en-US" dirty="0">
              <a:solidFill>
                <a:srgbClr val="898989"/>
              </a:solidFill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4670-AFCA-44FF-9C92-75A585A41D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51460" y="6995160"/>
            <a:ext cx="9342172" cy="388620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tabLst>
                <a:tab pos="569278" algn="l"/>
              </a:tabLst>
              <a:defRPr sz="770" b="0">
                <a:latin typeface="Brown" pitchFamily="50" charset="0"/>
              </a:defRPr>
            </a:lvl1pPr>
            <a:lvl2pPr>
              <a:defRPr sz="1100">
                <a:latin typeface="Brown" pitchFamily="50" charset="0"/>
              </a:defRPr>
            </a:lvl2pPr>
            <a:lvl3pPr>
              <a:defRPr sz="1100">
                <a:latin typeface="Brown" pitchFamily="50" charset="0"/>
              </a:defRPr>
            </a:lvl3pPr>
            <a:lvl4pPr>
              <a:defRPr sz="1100">
                <a:latin typeface="Brown" pitchFamily="50" charset="0"/>
              </a:defRPr>
            </a:lvl4pPr>
            <a:lvl5pPr>
              <a:defRPr sz="1100">
                <a:latin typeface="Brown" pitchFamily="50" charset="0"/>
              </a:defRPr>
            </a:lvl5pPr>
          </a:lstStyle>
          <a:p>
            <a:pPr lvl="0"/>
            <a:r>
              <a:rPr lang="en-US" dirty="0"/>
              <a:t>(1)	xx</a:t>
            </a:r>
          </a:p>
          <a:p>
            <a:pPr lvl="0"/>
            <a:r>
              <a:rPr lang="en-US" dirty="0"/>
              <a:t>Note:	xx</a:t>
            </a:r>
          </a:p>
          <a:p>
            <a:pPr lvl="0"/>
            <a:r>
              <a:rPr lang="en-US" dirty="0"/>
              <a:t>Source:	xx</a:t>
            </a: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2"/>
            <a:ext cx="4442460" cy="5129425"/>
          </a:xfrm>
        </p:spPr>
        <p:txBody>
          <a:bodyPr/>
          <a:lstStyle>
            <a:lvl1pPr>
              <a:buFont typeface="Wingdings" charset="2"/>
              <a:buChar char="§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Font typeface="Lucida Grande"/>
              <a:buChar char="–"/>
              <a:defRPr sz="13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buFont typeface="Lucida Grande"/>
              <a:buChar char="–"/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buFont typeface="Lucida Grande"/>
              <a:buChar char="–"/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2"/>
            <a:ext cx="4442460" cy="5129425"/>
          </a:xfrm>
        </p:spPr>
        <p:txBody>
          <a:bodyPr/>
          <a:lstStyle>
            <a:lvl1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3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fld id="{B6DB60A7-7491-4220-9C95-4F38B7188959}" type="datetime1">
              <a:rPr lang="en-US" smtClean="0"/>
              <a:t>2/24/17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2017 Advanced Microgrid Solutions, Inc. |  Proprietary and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/>
          <a:lstStyle/>
          <a:p>
            <a:fld id="{2EF54670-AFCA-44FF-9C92-75A585A41D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62332" y="1388809"/>
            <a:ext cx="9533736" cy="5597539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51460" y="6995160"/>
            <a:ext cx="9342172" cy="388620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tabLst>
                <a:tab pos="569278" algn="l"/>
              </a:tabLst>
              <a:defRPr sz="770" b="0">
                <a:solidFill>
                  <a:schemeClr val="tx1">
                    <a:lumMod val="50000"/>
                    <a:lumOff val="50000"/>
                  </a:schemeClr>
                </a:solidFill>
                <a:latin typeface="Brown" pitchFamily="50" charset="0"/>
              </a:defRPr>
            </a:lvl1pPr>
            <a:lvl2pPr>
              <a:defRPr sz="1100">
                <a:latin typeface="Brown" pitchFamily="50" charset="0"/>
              </a:defRPr>
            </a:lvl2pPr>
            <a:lvl3pPr>
              <a:defRPr sz="1100">
                <a:latin typeface="Brown" pitchFamily="50" charset="0"/>
              </a:defRPr>
            </a:lvl3pPr>
            <a:lvl4pPr>
              <a:defRPr sz="1100">
                <a:latin typeface="Brown" pitchFamily="50" charset="0"/>
              </a:defRPr>
            </a:lvl4pPr>
            <a:lvl5pPr>
              <a:defRPr sz="1100">
                <a:latin typeface="Brown" pitchFamily="50" charset="0"/>
              </a:defRPr>
            </a:lvl5pPr>
          </a:lstStyle>
          <a:p>
            <a:pPr lvl="0"/>
            <a:r>
              <a:rPr lang="en-US" dirty="0"/>
              <a:t>(1)	xx</a:t>
            </a:r>
          </a:p>
          <a:p>
            <a:pPr lvl="0"/>
            <a:r>
              <a:rPr lang="en-US" dirty="0"/>
              <a:t>Note:	xx</a:t>
            </a:r>
          </a:p>
          <a:p>
            <a:pPr lvl="0"/>
            <a:r>
              <a:rPr lang="en-US" dirty="0"/>
              <a:t>Source:	xx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" y="174538"/>
            <a:ext cx="10058399" cy="67437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wrap="square" lIns="0" tIns="45720" rIns="0" bIns="45720" rtlCol="0" anchor="ctr">
            <a:noAutofit/>
          </a:bodyPr>
          <a:lstStyle/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799216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150" y="414338"/>
            <a:ext cx="8674100" cy="15017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92150" y="7204075"/>
            <a:ext cx="2262188" cy="414338"/>
          </a:xfrm>
          <a:prstGeom prst="rect">
            <a:avLst/>
          </a:prstGeom>
        </p:spPr>
        <p:txBody>
          <a:bodyPr/>
          <a:lstStyle/>
          <a:p>
            <a:fld id="{7E2EB935-C455-1445-BD6E-545D7EE7DC1A}" type="datetimeFigureOut">
              <a:rPr lang="en-US" smtClean="0"/>
              <a:t>2/24/17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32163" y="7204075"/>
            <a:ext cx="3394075" cy="414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04063" y="7204075"/>
            <a:ext cx="2262187" cy="414338"/>
          </a:xfrm>
          <a:prstGeom prst="rect">
            <a:avLst/>
          </a:prstGeom>
        </p:spPr>
        <p:txBody>
          <a:bodyPr/>
          <a:lstStyle/>
          <a:p>
            <a:fld id="{85CEE5DC-3877-4F44-9BBE-A186B9A75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58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gula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446800"/>
            <a:ext cx="9052560" cy="611587"/>
          </a:xfrm>
        </p:spPr>
        <p:txBody>
          <a:bodyPr tIns="0" anchor="t" anchorCtr="0">
            <a:noAutofit/>
          </a:bodyPr>
          <a:lstStyle>
            <a:lvl1pPr algn="l">
              <a:defRPr sz="3960" b="1"/>
            </a:lvl1pPr>
          </a:lstStyle>
          <a:p>
            <a:r>
              <a:rPr lang="en-US" dirty="0" smtClean="0"/>
              <a:t>Click to add 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2008787"/>
            <a:ext cx="9052560" cy="4934198"/>
          </a:xfrm>
        </p:spPr>
        <p:txBody>
          <a:bodyPr>
            <a:normAutofit/>
          </a:bodyPr>
          <a:lstStyle>
            <a:lvl1pPr marL="377190" marR="0" indent="-377190" algn="l" defTabSz="5029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3080"/>
            </a:lvl1pPr>
            <a:lvl2pPr marL="817245" marR="0" indent="-314325" algn="l" defTabSz="5029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3520"/>
            </a:lvl2pPr>
            <a:lvl3pPr marL="1257300" marR="0" indent="-251460" algn="l" defTabSz="5029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3080"/>
            </a:lvl3pPr>
            <a:lvl4pPr marL="1760220" marR="0" indent="-251460" algn="l" defTabSz="5029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2640"/>
            </a:lvl4pPr>
            <a:lvl5pPr marL="2263140" marR="0" indent="-251460" algn="l" defTabSz="5029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sz="2640"/>
            </a:lvl5pPr>
          </a:lstStyle>
          <a:p>
            <a:pPr marL="377190" marR="0" lvl="0" indent="-377190" algn="l" defTabSz="5029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52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817245" marR="0" lvl="1" indent="-314325" algn="l" defTabSz="5029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308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7300" marR="0" lvl="2" indent="-251460" algn="l" defTabSz="5029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4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760220" marR="0" lvl="3" indent="-251460" algn="l" defTabSz="5029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263140" marR="0" lvl="4" indent="-251460" algn="l" defTabSz="5029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40833" y="7338468"/>
            <a:ext cx="5869703" cy="41380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dirty="0" smtClean="0">
                <a:latin typeface="+mn-lt"/>
                <a:cs typeface="Calibri"/>
              </a:rPr>
              <a:t>© 2015 Advanced </a:t>
            </a:r>
            <a:r>
              <a:rPr lang="en-US" dirty="0" err="1" smtClean="0">
                <a:latin typeface="+mn-lt"/>
                <a:cs typeface="Calibri"/>
              </a:rPr>
              <a:t>Microgrid</a:t>
            </a:r>
            <a:r>
              <a:rPr lang="en-US" dirty="0" smtClean="0">
                <a:latin typeface="+mn-lt"/>
                <a:cs typeface="Calibri"/>
              </a:rPr>
              <a:t> Solutions, Inc. | Proprietary and Confidential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1500" y="7338468"/>
            <a:ext cx="542369" cy="41380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626CB0F4-D959-FB44-AA1E-99FE6424A4E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MS-Full-logo_B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082" y="6986544"/>
            <a:ext cx="1454862" cy="663284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502921" y="1101772"/>
            <a:ext cx="9052560" cy="747395"/>
          </a:xfrm>
        </p:spPr>
        <p:txBody>
          <a:bodyPr tIns="0" anchor="t" anchorCtr="0">
            <a:normAutofit/>
          </a:bodyPr>
          <a:lstStyle>
            <a:lvl1pPr marL="0" marR="0" indent="0" algn="l" defTabSz="5029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40" i="1" baseline="0"/>
            </a:lvl1pPr>
            <a:lvl2pPr marL="502920" indent="0">
              <a:buNone/>
              <a:defRPr sz="2640" i="1"/>
            </a:lvl2pPr>
            <a:lvl3pPr>
              <a:defRPr sz="2640" i="1"/>
            </a:lvl3pPr>
            <a:lvl4pPr>
              <a:defRPr sz="2640" i="1"/>
            </a:lvl4pPr>
            <a:lvl5pPr>
              <a:defRPr sz="2640" i="1"/>
            </a:lvl5pPr>
          </a:lstStyle>
          <a:p>
            <a:pPr marL="0" marR="0" lvl="0" indent="0" algn="l" defTabSz="5029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sentence explaining the main point of this slide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502920" y="1077497"/>
            <a:ext cx="9052560" cy="481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659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H="1">
            <a:off x="-189781" y="7381335"/>
            <a:ext cx="9062049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9230" y="6910257"/>
            <a:ext cx="1698045" cy="774154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 userDrawn="1"/>
        </p:nvCxnSpPr>
        <p:spPr>
          <a:xfrm flipH="1">
            <a:off x="9336814" y="7381335"/>
            <a:ext cx="116399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7405357"/>
            <a:ext cx="786020" cy="367044"/>
          </a:xfrm>
          <a:prstGeom prst="rect">
            <a:avLst/>
          </a:prstGeom>
        </p:spPr>
        <p:txBody>
          <a:bodyPr/>
          <a:lstStyle>
            <a:lvl1pPr algn="ctr">
              <a:defRPr sz="990">
                <a:latin typeface="Brown" pitchFamily="50" charset="0"/>
              </a:defRPr>
            </a:lvl1pPr>
          </a:lstStyle>
          <a:p>
            <a:fld id="{49439354-12E6-4667-9B08-EC2AE83119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00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8"/>
            <a:ext cx="9052560" cy="681882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185335"/>
            <a:ext cx="9052560" cy="681565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693920" y="7459592"/>
            <a:ext cx="4945380" cy="244170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r"/>
            <a:r>
              <a:rPr lang="en-US" sz="900" dirty="0">
                <a:latin typeface="ProximaNova-Light"/>
                <a:cs typeface="ProximaNova-Light"/>
              </a:rPr>
              <a:t>©  </a:t>
            </a:r>
            <a:r>
              <a:rPr lang="en-US" sz="900" dirty="0" smtClean="0">
                <a:latin typeface="ProximaNova-Light"/>
                <a:cs typeface="ProximaNova-Light"/>
              </a:rPr>
              <a:t>2017 </a:t>
            </a:r>
            <a:r>
              <a:rPr lang="en-US" sz="900" dirty="0">
                <a:latin typeface="ProximaNova-Light"/>
                <a:cs typeface="ProximaNova-Light"/>
              </a:rPr>
              <a:t>Advanced Microgrid Solutions, Inc, </a:t>
            </a:r>
            <a:fld id="{28EB60BC-BA7B-BD49-81B8-15FC9E6592D3}" type="slidenum">
              <a:rPr lang="en-US" sz="900" b="1" smtClean="0">
                <a:latin typeface="ProximaNova-Light"/>
                <a:cs typeface="ProximaNova-Light"/>
              </a:rPr>
              <a:pPr algn="r"/>
              <a:t>‹#›</a:t>
            </a:fld>
            <a:endParaRPr lang="en-US" sz="900" b="1" dirty="0">
              <a:latin typeface="ProximaNova-Light"/>
              <a:cs typeface="ProximaNova-Light"/>
            </a:endParaRPr>
          </a:p>
        </p:txBody>
      </p:sp>
      <p:pic>
        <p:nvPicPr>
          <p:cNvPr id="10" name="Picture 9" descr="AMS-Full-logo_BW.jp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41864" y="7034550"/>
            <a:ext cx="1346200" cy="5956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8" r:id="rId6"/>
    <p:sldLayoutId id="2147483670" r:id="rId7"/>
    <p:sldLayoutId id="2147483707" r:id="rId8"/>
  </p:sldLayoutIdLst>
  <p:txStyles>
    <p:titleStyle>
      <a:lvl1pPr algn="ctr" defTabSz="509412" rtl="0" eaLnBrk="1" latinLnBrk="0" hangingPunct="1">
        <a:spcBef>
          <a:spcPct val="0"/>
        </a:spcBef>
        <a:buNone/>
        <a:defRPr sz="3100" kern="1200" cap="all">
          <a:solidFill>
            <a:schemeClr val="tx1"/>
          </a:solidFill>
          <a:latin typeface="ProximaNova-Light"/>
          <a:ea typeface="+mj-ea"/>
          <a:cs typeface="ProximaNova-Light"/>
        </a:defRPr>
      </a:lvl1pPr>
    </p:titleStyle>
    <p:bodyStyle>
      <a:lvl1pPr marL="382059" indent="-382059" algn="ctr" defTabSz="509412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Brown-Light"/>
          <a:ea typeface="+mn-ea"/>
          <a:cs typeface="Brown-Light"/>
        </a:defRPr>
      </a:lvl1pPr>
      <a:lvl2pPr marL="827795" indent="-318383" algn="ctr" defTabSz="509412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85000"/>
              <a:lumOff val="15000"/>
            </a:schemeClr>
          </a:solidFill>
          <a:latin typeface="Brown-Thin"/>
          <a:ea typeface="+mn-ea"/>
          <a:cs typeface="Brown-Thin"/>
        </a:defRPr>
      </a:lvl2pPr>
      <a:lvl3pPr marL="1273531" indent="-254706" algn="ctr" defTabSz="509412" rtl="0" eaLnBrk="1" latinLnBrk="0" hangingPunct="1">
        <a:spcBef>
          <a:spcPct val="20000"/>
        </a:spcBef>
        <a:buFont typeface="Arial"/>
        <a:buChar char="•"/>
        <a:defRPr sz="1300" kern="1200">
          <a:solidFill>
            <a:schemeClr val="tx1">
              <a:lumMod val="85000"/>
              <a:lumOff val="15000"/>
            </a:schemeClr>
          </a:solidFill>
          <a:latin typeface="Brown-Thin"/>
          <a:ea typeface="+mn-ea"/>
          <a:cs typeface="Brown-Thin"/>
        </a:defRPr>
      </a:lvl3pPr>
      <a:lvl4pPr marL="1782943" indent="-254706" algn="ctr" defTabSz="509412" rtl="0" eaLnBrk="1" latinLnBrk="0" hangingPunct="1">
        <a:spcBef>
          <a:spcPct val="20000"/>
        </a:spcBef>
        <a:buFont typeface="Arial"/>
        <a:buChar char="–"/>
        <a:defRPr sz="1100" kern="1200">
          <a:solidFill>
            <a:schemeClr val="tx1">
              <a:lumMod val="85000"/>
              <a:lumOff val="15000"/>
            </a:schemeClr>
          </a:solidFill>
          <a:latin typeface="Brown-Thin"/>
          <a:ea typeface="+mn-ea"/>
          <a:cs typeface="Brown-Thin"/>
        </a:defRPr>
      </a:lvl4pPr>
      <a:lvl5pPr marL="2292355" indent="-254706" algn="ctr" defTabSz="509412" rtl="0" eaLnBrk="1" latinLnBrk="0" hangingPunct="1">
        <a:spcBef>
          <a:spcPct val="20000"/>
        </a:spcBef>
        <a:buFont typeface="Arial"/>
        <a:buChar char="»"/>
        <a:defRPr sz="1100" kern="1200">
          <a:solidFill>
            <a:schemeClr val="tx1">
              <a:lumMod val="85000"/>
              <a:lumOff val="15000"/>
            </a:schemeClr>
          </a:solidFill>
          <a:latin typeface="Brown-Thin"/>
          <a:ea typeface="+mn-ea"/>
          <a:cs typeface="Brown-Thin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03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840"/>
            <a:fld id="{000EED15-8EF3-8847-BA30-525E22CAD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5840"/>
              <a:t>2/24/17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8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840"/>
            <a:fld id="{43769574-FEE9-D747-AF75-3C3739FAAF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58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84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microsoft.com/office/2007/relationships/hdphoto" Target="../media/hdphoto5.wdp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png"/><Relationship Id="rId5" Type="http://schemas.microsoft.com/office/2007/relationships/hdphoto" Target="../media/hdphoto3.wdp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6.tif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bove_the_Financial_District.jpg"/>
          <p:cNvPicPr>
            <a:picLocks noChangeAspect="1"/>
          </p:cNvPicPr>
          <p:nvPr/>
        </p:nvPicPr>
        <p:blipFill rotWithShape="1">
          <a:blip r:embed="rId2">
            <a:grayscl/>
          </a:blip>
          <a:srcRect l="1493" t="559" r="1993"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545080"/>
            <a:ext cx="10058400" cy="335280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pic>
        <p:nvPicPr>
          <p:cNvPr id="7" name="Picture 6" descr="AMS-Full-logo_BW.png"/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150" y="3047999"/>
            <a:ext cx="3698060" cy="1636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87920" y="5525470"/>
            <a:ext cx="2570480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60" dirty="0" smtClean="0">
                <a:latin typeface="Proxima Nova Light" charset="0"/>
                <a:ea typeface="Proxima Nova Light" charset="0"/>
                <a:cs typeface="Proxima Nova Light" charset="0"/>
              </a:rPr>
              <a:t>February 21, 2017</a:t>
            </a:r>
            <a:endParaRPr lang="en-US" sz="1760" dirty="0"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5009" y="4610949"/>
            <a:ext cx="5175124" cy="634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760" dirty="0" smtClean="0">
                <a:latin typeface="Proxima Nova Light" charset="0"/>
                <a:ea typeface="Proxima Nova Light" charset="0"/>
                <a:cs typeface="Proxima Nova Light" charset="0"/>
              </a:rPr>
              <a:t>Energy Policy Roundtable </a:t>
            </a:r>
          </a:p>
          <a:p>
            <a:pPr algn="ctr"/>
            <a:r>
              <a:rPr lang="en-US" sz="1760" dirty="0" smtClean="0">
                <a:latin typeface="Proxima Nova Light" charset="0"/>
                <a:ea typeface="Proxima Nova Light" charset="0"/>
                <a:cs typeface="Proxima Nova Light" charset="0"/>
              </a:rPr>
              <a:t>The Promise of Energy Storage in the PJM Footprint</a:t>
            </a:r>
            <a:endParaRPr lang="en-US" sz="1760" dirty="0"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68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5471" y="336862"/>
            <a:ext cx="9207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rown Regular Alt"/>
                <a:ea typeface="Brown" charset="0"/>
                <a:cs typeface="Brown" charset="0"/>
              </a:rPr>
              <a:t>HOST CUSTOMER PORTAL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Brown Light" charset="0"/>
              <a:ea typeface="Brown Light" charset="0"/>
              <a:cs typeface="Brown Ligh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5" y="881093"/>
            <a:ext cx="7158038" cy="595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5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764469"/>
            <a:ext cx="10058400" cy="7124407"/>
            <a:chOff x="100013" y="748006"/>
            <a:chExt cx="9758362" cy="683865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994" t="1" r="1988" b="1026"/>
            <a:stretch/>
          </p:blipFill>
          <p:spPr>
            <a:xfrm>
              <a:off x="100013" y="748006"/>
              <a:ext cx="9758362" cy="683865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262553" y="1016092"/>
              <a:ext cx="1338398" cy="73858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bg1">
                      <a:lumMod val="85000"/>
                    </a:schemeClr>
                  </a:solidFill>
                  <a:latin typeface="Brown" charset="0"/>
                  <a:ea typeface="Brown" charset="0"/>
                  <a:cs typeface="Brown" charset="0"/>
                </a:rPr>
                <a:t>Utility dispatch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00349" y="3536794"/>
              <a:ext cx="2003605" cy="73858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chemeClr val="bg1">
                      <a:lumMod val="85000"/>
                    </a:schemeClr>
                  </a:solidFill>
                  <a:latin typeface="Brown" charset="0"/>
                  <a:ea typeface="Brown" charset="0"/>
                  <a:cs typeface="Brown" charset="0"/>
                </a:rPr>
                <a:t>Demand Management</a:t>
              </a:r>
              <a:endParaRPr lang="en-US" sz="2200" dirty="0">
                <a:solidFill>
                  <a:schemeClr val="bg1">
                    <a:lumMod val="85000"/>
                  </a:schemeClr>
                </a:solidFill>
                <a:latin typeface="Brown" charset="0"/>
                <a:ea typeface="Brown" charset="0"/>
                <a:cs typeface="Brown" charset="0"/>
              </a:endParaRPr>
            </a:p>
          </p:txBody>
        </p:sp>
        <p:cxnSp>
          <p:nvCxnSpPr>
            <p:cNvPr id="9" name="Straight Connector 8"/>
            <p:cNvCxnSpPr>
              <a:endCxn id="11" idx="0"/>
            </p:cNvCxnSpPr>
            <p:nvPr/>
          </p:nvCxnSpPr>
          <p:spPr>
            <a:xfrm flipH="1">
              <a:off x="2702152" y="1984218"/>
              <a:ext cx="1812156" cy="1552575"/>
            </a:xfrm>
            <a:prstGeom prst="line">
              <a:avLst/>
            </a:prstGeom>
            <a:ln>
              <a:solidFill>
                <a:srgbClr val="FFFFFF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7" idx="1"/>
            </p:cNvCxnSpPr>
            <p:nvPr/>
          </p:nvCxnSpPr>
          <p:spPr>
            <a:xfrm flipH="1">
              <a:off x="5370471" y="1385383"/>
              <a:ext cx="892081" cy="1008299"/>
            </a:xfrm>
            <a:prstGeom prst="line">
              <a:avLst/>
            </a:prstGeom>
            <a:ln>
              <a:solidFill>
                <a:srgbClr val="FFFFFF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0" y="-5011"/>
            <a:ext cx="10058400" cy="82590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10" name="TextBox 9"/>
          <p:cNvSpPr txBox="1"/>
          <p:nvPr/>
        </p:nvSpPr>
        <p:spPr>
          <a:xfrm>
            <a:off x="425471" y="179694"/>
            <a:ext cx="9207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Brown Regular Alt"/>
                <a:ea typeface="Brown" charset="0"/>
                <a:cs typeface="Brown" charset="0"/>
              </a:rPr>
              <a:t>SOLUTION IN ACTION</a:t>
            </a:r>
            <a:endParaRPr lang="en-US" sz="3200" dirty="0">
              <a:solidFill>
                <a:schemeClr val="bg2">
                  <a:lumMod val="75000"/>
                </a:schemeClr>
              </a:solidFill>
              <a:latin typeface="Brown Light" charset="0"/>
              <a:ea typeface="Brown Light" charset="0"/>
              <a:cs typeface="Brown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61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Up Arrow 31"/>
          <p:cNvSpPr/>
          <p:nvPr/>
        </p:nvSpPr>
        <p:spPr>
          <a:xfrm rot="5400000">
            <a:off x="6047204" y="3572796"/>
            <a:ext cx="1844093" cy="1883804"/>
          </a:xfrm>
          <a:prstGeom prst="upArrow">
            <a:avLst>
              <a:gd name="adj1" fmla="val 50000"/>
              <a:gd name="adj2" fmla="val 25001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257" y="564901"/>
            <a:ext cx="8527888" cy="549474"/>
          </a:xfr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902" dirty="0">
                <a:solidFill>
                  <a:schemeClr val="tx1">
                    <a:lumMod val="50000"/>
                    <a:lumOff val="50000"/>
                  </a:schemeClr>
                </a:solidFill>
                <a:latin typeface="Brown" charset="0"/>
                <a:ea typeface="Brown Light" charset="0"/>
                <a:cs typeface="Brown Light" charset="0"/>
              </a:rPr>
              <a:t>ratepayer impacts of Energy </a:t>
            </a:r>
            <a:r>
              <a:rPr lang="en-US" sz="2902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rown" charset="0"/>
                <a:ea typeface="Brown Light" charset="0"/>
                <a:cs typeface="Brown Light" charset="0"/>
              </a:rPr>
              <a:t>storage </a:t>
            </a:r>
            <a:endParaRPr lang="en-US" sz="2072" dirty="0">
              <a:solidFill>
                <a:schemeClr val="tx1">
                  <a:lumMod val="50000"/>
                  <a:lumOff val="50000"/>
                </a:schemeClr>
              </a:solidFill>
              <a:latin typeface="Brown Light"/>
              <a:ea typeface="Brown Light" charset="0"/>
              <a:cs typeface="Brown Light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294637" y="3999038"/>
            <a:ext cx="1928863" cy="1025431"/>
            <a:chOff x="3713189" y="5024886"/>
            <a:chExt cx="1398495" cy="743475"/>
          </a:xfrm>
        </p:grpSpPr>
        <p:sp>
          <p:nvSpPr>
            <p:cNvPr id="18" name="Title 4"/>
            <p:cNvSpPr txBox="1">
              <a:spLocks/>
            </p:cNvSpPr>
            <p:nvPr/>
          </p:nvSpPr>
          <p:spPr>
            <a:xfrm>
              <a:off x="3713189" y="5597433"/>
              <a:ext cx="1398495" cy="170928"/>
            </a:xfrm>
            <a:prstGeom prst="rect">
              <a:avLst/>
            </a:prstGeom>
          </p:spPr>
          <p:txBody>
            <a:bodyPr vert="horz" wrap="square" lIns="64605" tIns="0" rIns="64605" bIns="32303" rtlCol="0" anchor="t" anchorCtr="0">
              <a:sp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32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rown" charset="0"/>
                  <a:ea typeface="Brown" charset="0"/>
                  <a:cs typeface="Brown" charset="0"/>
                </a:rPr>
                <a:t>Battery Storage</a:t>
              </a:r>
            </a:p>
          </p:txBody>
        </p:sp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2">
              <a:grayscl/>
              <a:lum bright="25000"/>
            </a:blip>
            <a:srcRect/>
            <a:stretch>
              <a:fillRect/>
            </a:stretch>
          </p:blipFill>
          <p:spPr bwMode="auto">
            <a:xfrm>
              <a:off x="4012419" y="5024886"/>
              <a:ext cx="748325" cy="505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7" name="Group 26"/>
          <p:cNvGrpSpPr/>
          <p:nvPr/>
        </p:nvGrpSpPr>
        <p:grpSpPr>
          <a:xfrm rot="5400000" flipH="1">
            <a:off x="5276831" y="2681482"/>
            <a:ext cx="950620" cy="1026651"/>
            <a:chOff x="7465972" y="1549867"/>
            <a:chExt cx="1009106" cy="1089815"/>
          </a:xfrm>
        </p:grpSpPr>
        <p:sp>
          <p:nvSpPr>
            <p:cNvPr id="28" name="Arc 27"/>
            <p:cNvSpPr/>
            <p:nvPr/>
          </p:nvSpPr>
          <p:spPr>
            <a:xfrm rot="21369002">
              <a:off x="7465972" y="1629327"/>
              <a:ext cx="1009106" cy="1010355"/>
            </a:xfrm>
            <a:prstGeom prst="arc">
              <a:avLst>
                <a:gd name="adj1" fmla="val 16812629"/>
                <a:gd name="adj2" fmla="val 369771"/>
              </a:avLst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96"/>
            </a:p>
          </p:txBody>
        </p:sp>
        <p:sp>
          <p:nvSpPr>
            <p:cNvPr id="29" name="Right Triangle 28"/>
            <p:cNvSpPr/>
            <p:nvPr/>
          </p:nvSpPr>
          <p:spPr>
            <a:xfrm rot="14333175" flipH="1" flipV="1">
              <a:off x="7981917" y="1551603"/>
              <a:ext cx="178357" cy="17488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96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93552" y="4132831"/>
            <a:ext cx="1363888" cy="1401698"/>
            <a:chOff x="6133340" y="4007489"/>
            <a:chExt cx="1447800" cy="1487937"/>
          </a:xfrm>
        </p:grpSpPr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6133340" y="4007489"/>
              <a:ext cx="1447800" cy="1447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96"/>
            </a:p>
          </p:txBody>
        </p:sp>
        <p:sp>
          <p:nvSpPr>
            <p:cNvPr id="23" name="Title 4"/>
            <p:cNvSpPr txBox="1">
              <a:spLocks/>
            </p:cNvSpPr>
            <p:nvPr/>
          </p:nvSpPr>
          <p:spPr>
            <a:xfrm>
              <a:off x="6224537" y="5029540"/>
              <a:ext cx="1234142" cy="465886"/>
            </a:xfrm>
            <a:prstGeom prst="rect">
              <a:avLst/>
            </a:prstGeom>
          </p:spPr>
          <p:txBody>
            <a:bodyPr vert="horz" wrap="none" lIns="64605" tIns="0" rIns="64605" bIns="32303" rtlCol="0" anchor="t" anchorCtr="0">
              <a:sp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32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rown" charset="0"/>
                  <a:ea typeface="Brown" charset="0"/>
                  <a:cs typeface="Brown" charset="0"/>
                </a:rPr>
                <a:t>Distribution </a:t>
              </a:r>
            </a:p>
            <a:p>
              <a:pPr algn="ctr"/>
              <a:r>
                <a:rPr lang="en-US" sz="132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rown" charset="0"/>
                  <a:ea typeface="Brown" charset="0"/>
                  <a:cs typeface="Brown" charset="0"/>
                </a:rPr>
                <a:t>Utility</a:t>
              </a:r>
              <a:endParaRPr lang="en-US" sz="1131" dirty="0">
                <a:solidFill>
                  <a:schemeClr val="tx1">
                    <a:lumMod val="50000"/>
                    <a:lumOff val="50000"/>
                  </a:schemeClr>
                </a:solidFill>
                <a:latin typeface="Brown" charset="0"/>
                <a:ea typeface="Brown" charset="0"/>
                <a:cs typeface="Brown" charset="0"/>
              </a:endParaRPr>
            </a:p>
          </p:txBody>
        </p:sp>
      </p:grpSp>
      <p:sp>
        <p:nvSpPr>
          <p:cNvPr id="30" name="Up Arrow 29"/>
          <p:cNvSpPr/>
          <p:nvPr/>
        </p:nvSpPr>
        <p:spPr>
          <a:xfrm rot="5400000">
            <a:off x="2075648" y="3569846"/>
            <a:ext cx="1844093" cy="1883804"/>
          </a:xfrm>
          <a:prstGeom prst="upArrow">
            <a:avLst>
              <a:gd name="adj1" fmla="val 50000"/>
              <a:gd name="adj2" fmla="val 25001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41" name="Title 4"/>
          <p:cNvSpPr txBox="1">
            <a:spLocks/>
          </p:cNvSpPr>
          <p:nvPr/>
        </p:nvSpPr>
        <p:spPr>
          <a:xfrm>
            <a:off x="2164068" y="4292306"/>
            <a:ext cx="1433647" cy="438884"/>
          </a:xfrm>
          <a:prstGeom prst="rect">
            <a:avLst/>
          </a:prstGeom>
        </p:spPr>
        <p:txBody>
          <a:bodyPr vert="horz" wrap="square" lIns="64605" tIns="0" rIns="64605" bIns="32303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20" dirty="0">
                <a:solidFill>
                  <a:schemeClr val="tx1">
                    <a:lumMod val="50000"/>
                    <a:lumOff val="50000"/>
                  </a:schemeClr>
                </a:solidFill>
                <a:latin typeface="Brown" charset="0"/>
                <a:ea typeface="Brown" charset="0"/>
                <a:cs typeface="Brown" charset="0"/>
              </a:rPr>
              <a:t>Services Provided</a:t>
            </a:r>
          </a:p>
        </p:txBody>
      </p:sp>
      <p:sp>
        <p:nvSpPr>
          <p:cNvPr id="42" name="Title 4"/>
          <p:cNvSpPr txBox="1">
            <a:spLocks/>
          </p:cNvSpPr>
          <p:nvPr/>
        </p:nvSpPr>
        <p:spPr>
          <a:xfrm>
            <a:off x="6010867" y="4393872"/>
            <a:ext cx="1433647" cy="235751"/>
          </a:xfrm>
          <a:prstGeom prst="rect">
            <a:avLst/>
          </a:prstGeom>
        </p:spPr>
        <p:txBody>
          <a:bodyPr vert="horz" wrap="square" lIns="64605" tIns="0" rIns="64605" bIns="32303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20" dirty="0">
                <a:solidFill>
                  <a:schemeClr val="tx1">
                    <a:lumMod val="50000"/>
                    <a:lumOff val="50000"/>
                  </a:schemeClr>
                </a:solidFill>
                <a:latin typeface="Brown" charset="0"/>
                <a:ea typeface="Brown" charset="0"/>
                <a:cs typeface="Brown" charset="0"/>
              </a:rPr>
              <a:t>Cost Recovered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57171" y="1198470"/>
            <a:ext cx="9101230" cy="40234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840">
              <a:defRPr/>
            </a:pPr>
            <a:endParaRPr lang="en-US" sz="1980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137819" y="3387326"/>
            <a:ext cx="1461567" cy="2134342"/>
            <a:chOff x="7398017" y="2975479"/>
            <a:chExt cx="1328697" cy="1940311"/>
          </a:xfrm>
        </p:grpSpPr>
        <p:sp>
          <p:nvSpPr>
            <p:cNvPr id="39" name="Title 4"/>
            <p:cNvSpPr txBox="1">
              <a:spLocks/>
            </p:cNvSpPr>
            <p:nvPr/>
          </p:nvSpPr>
          <p:spPr>
            <a:xfrm>
              <a:off x="7411556" y="4701471"/>
              <a:ext cx="1303315" cy="214319"/>
            </a:xfrm>
            <a:prstGeom prst="rect">
              <a:avLst/>
            </a:prstGeom>
          </p:spPr>
          <p:txBody>
            <a:bodyPr vert="horz" wrap="square" lIns="64605" tIns="0" rIns="64605" bIns="32303" rtlCol="0" anchor="t" anchorCtr="0">
              <a:sp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32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rown" charset="0"/>
                  <a:ea typeface="Brown" charset="0"/>
                  <a:cs typeface="Brown" charset="0"/>
                </a:rPr>
                <a:t>Ratepayers</a:t>
              </a:r>
              <a:endParaRPr lang="en-US" sz="1320" dirty="0">
                <a:solidFill>
                  <a:schemeClr val="tx1">
                    <a:lumMod val="50000"/>
                    <a:lumOff val="50000"/>
                  </a:schemeClr>
                </a:solidFill>
                <a:latin typeface="Brown" charset="0"/>
                <a:ea typeface="Brown" charset="0"/>
                <a:cs typeface="Brown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8017" y="2975479"/>
              <a:ext cx="1328697" cy="1620178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013" y="3417781"/>
            <a:ext cx="1461947" cy="1461947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855571" y="1353195"/>
            <a:ext cx="8527888" cy="718430"/>
          </a:xfrm>
          <a:prstGeom prst="rect">
            <a:avLst/>
          </a:prstGeom>
          <a:noFill/>
        </p:spPr>
        <p:txBody>
          <a:bodyPr vert="horz" wrap="square" lIns="101882" tIns="50941" rIns="101882" bIns="50941" rtlCol="0" anchor="ctr">
            <a:spAutoFit/>
          </a:bodyPr>
          <a:lstStyle>
            <a:lvl1pPr algn="ctr" defTabSz="509412" rtl="0" eaLnBrk="1" latinLnBrk="0" hangingPunct="1">
              <a:spcBef>
                <a:spcPct val="0"/>
              </a:spcBef>
              <a:buNone/>
              <a:defRPr sz="3100" kern="1200" cap="all">
                <a:solidFill>
                  <a:schemeClr val="tx1"/>
                </a:solidFill>
                <a:latin typeface="ProximaNova-Light"/>
                <a:ea typeface="+mj-ea"/>
                <a:cs typeface="ProximaNova-Light"/>
              </a:defRPr>
            </a:lvl1pPr>
          </a:lstStyle>
          <a:p>
            <a:pPr algn="l"/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rown" charset="0"/>
                <a:ea typeface="Brown Light" charset="0"/>
                <a:cs typeface="Brown Light" charset="0"/>
              </a:rPr>
              <a:t>single use economic models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Brown" charset="0"/>
                <a:ea typeface="Brown Light" charset="0"/>
                <a:cs typeface="Brown Light" charset="0"/>
              </a:rPr>
              <a:t>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rown" charset="0"/>
                <a:ea typeface="Brown Light" charset="0"/>
                <a:cs typeface="Brown Light" charset="0"/>
              </a:rPr>
              <a:t>for storage sub-optimize cost allocations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Brown Light"/>
              <a:ea typeface="Brown Light" charset="0"/>
              <a:cs typeface="Brown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55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257" y="564901"/>
            <a:ext cx="8527888" cy="549474"/>
          </a:xfr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902" dirty="0">
                <a:solidFill>
                  <a:schemeClr val="tx1">
                    <a:lumMod val="50000"/>
                    <a:lumOff val="50000"/>
                  </a:schemeClr>
                </a:solidFill>
                <a:latin typeface="Brown" charset="0"/>
                <a:ea typeface="Brown Light" charset="0"/>
                <a:cs typeface="Brown Light" charset="0"/>
              </a:rPr>
              <a:t>ratepayer impacts of Energy storage </a:t>
            </a:r>
            <a:endParaRPr lang="en-US" sz="2072" dirty="0">
              <a:solidFill>
                <a:schemeClr val="tx1">
                  <a:lumMod val="50000"/>
                  <a:lumOff val="50000"/>
                </a:schemeClr>
              </a:solidFill>
              <a:latin typeface="Brown Light"/>
              <a:ea typeface="Brown Light" charset="0"/>
              <a:cs typeface="Brown Light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294637" y="3999038"/>
            <a:ext cx="1928863" cy="1025431"/>
            <a:chOff x="3713189" y="5024886"/>
            <a:chExt cx="1398495" cy="743475"/>
          </a:xfrm>
        </p:grpSpPr>
        <p:sp>
          <p:nvSpPr>
            <p:cNvPr id="18" name="Title 4"/>
            <p:cNvSpPr txBox="1">
              <a:spLocks/>
            </p:cNvSpPr>
            <p:nvPr/>
          </p:nvSpPr>
          <p:spPr>
            <a:xfrm>
              <a:off x="3713189" y="5597433"/>
              <a:ext cx="1398495" cy="170928"/>
            </a:xfrm>
            <a:prstGeom prst="rect">
              <a:avLst/>
            </a:prstGeom>
          </p:spPr>
          <p:txBody>
            <a:bodyPr vert="horz" wrap="square" lIns="64605" tIns="0" rIns="64605" bIns="32303" rtlCol="0" anchor="t" anchorCtr="0">
              <a:sp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32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rown" charset="0"/>
                  <a:ea typeface="Brown" charset="0"/>
                  <a:cs typeface="Brown" charset="0"/>
                </a:rPr>
                <a:t>Battery Storage</a:t>
              </a:r>
            </a:p>
          </p:txBody>
        </p:sp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2">
              <a:grayscl/>
              <a:lum bright="25000"/>
            </a:blip>
            <a:srcRect/>
            <a:stretch>
              <a:fillRect/>
            </a:stretch>
          </p:blipFill>
          <p:spPr bwMode="auto">
            <a:xfrm>
              <a:off x="4012419" y="5024886"/>
              <a:ext cx="748325" cy="505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7" name="Group 26"/>
          <p:cNvGrpSpPr/>
          <p:nvPr/>
        </p:nvGrpSpPr>
        <p:grpSpPr>
          <a:xfrm rot="5400000" flipH="1">
            <a:off x="5276831" y="2681482"/>
            <a:ext cx="950620" cy="1026651"/>
            <a:chOff x="7465972" y="1549867"/>
            <a:chExt cx="1009106" cy="1089815"/>
          </a:xfrm>
        </p:grpSpPr>
        <p:sp>
          <p:nvSpPr>
            <p:cNvPr id="28" name="Arc 27"/>
            <p:cNvSpPr/>
            <p:nvPr/>
          </p:nvSpPr>
          <p:spPr>
            <a:xfrm rot="21369002">
              <a:off x="7465972" y="1629327"/>
              <a:ext cx="1009106" cy="1010355"/>
            </a:xfrm>
            <a:prstGeom prst="arc">
              <a:avLst>
                <a:gd name="adj1" fmla="val 16812629"/>
                <a:gd name="adj2" fmla="val 369771"/>
              </a:avLst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96"/>
            </a:p>
          </p:txBody>
        </p:sp>
        <p:sp>
          <p:nvSpPr>
            <p:cNvPr id="29" name="Right Triangle 28"/>
            <p:cNvSpPr/>
            <p:nvPr/>
          </p:nvSpPr>
          <p:spPr>
            <a:xfrm rot="14333175" flipH="1" flipV="1">
              <a:off x="7981917" y="1551603"/>
              <a:ext cx="178357" cy="17488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96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6075936" y="5699149"/>
            <a:ext cx="1433647" cy="1610139"/>
            <a:chOff x="8004781" y="3503678"/>
            <a:chExt cx="1521850" cy="1709202"/>
          </a:xfrm>
        </p:grpSpPr>
        <p:sp>
          <p:nvSpPr>
            <p:cNvPr id="98" name="Title 4"/>
            <p:cNvSpPr txBox="1">
              <a:spLocks/>
            </p:cNvSpPr>
            <p:nvPr/>
          </p:nvSpPr>
          <p:spPr>
            <a:xfrm>
              <a:off x="8004781" y="4746994"/>
              <a:ext cx="1521850" cy="465886"/>
            </a:xfrm>
            <a:prstGeom prst="rect">
              <a:avLst/>
            </a:prstGeom>
          </p:spPr>
          <p:txBody>
            <a:bodyPr vert="horz" wrap="square" lIns="64605" tIns="0" rIns="64605" bIns="32303" rtlCol="0" anchor="t" anchorCtr="0">
              <a:sp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32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rown" charset="0"/>
                  <a:ea typeface="Brown" charset="0"/>
                  <a:cs typeface="Brown" charset="0"/>
                </a:rPr>
                <a:t>Host Customer Site</a:t>
              </a:r>
            </a:p>
          </p:txBody>
        </p: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70000" contras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37479" y="3503678"/>
              <a:ext cx="1256455" cy="1256455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5" name="Up Arrow 4"/>
          <p:cNvSpPr/>
          <p:nvPr/>
        </p:nvSpPr>
        <p:spPr>
          <a:xfrm rot="5400000">
            <a:off x="6525891" y="3567085"/>
            <a:ext cx="903148" cy="1889326"/>
          </a:xfrm>
          <a:prstGeom prst="upArrow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84" name="Bent Arrow 83"/>
          <p:cNvSpPr/>
          <p:nvPr/>
        </p:nvSpPr>
        <p:spPr>
          <a:xfrm rot="5400000" flipH="1">
            <a:off x="6092961" y="3363101"/>
            <a:ext cx="857265" cy="977582"/>
          </a:xfrm>
          <a:prstGeom prst="bentArrow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solidFill>
                <a:schemeClr val="tx1"/>
              </a:solidFill>
            </a:endParaRPr>
          </a:p>
        </p:txBody>
      </p:sp>
      <p:sp>
        <p:nvSpPr>
          <p:cNvPr id="85" name="Title 4"/>
          <p:cNvSpPr txBox="1">
            <a:spLocks/>
          </p:cNvSpPr>
          <p:nvPr/>
        </p:nvSpPr>
        <p:spPr>
          <a:xfrm>
            <a:off x="6117123" y="2934591"/>
            <a:ext cx="1433647" cy="438884"/>
          </a:xfrm>
          <a:prstGeom prst="rect">
            <a:avLst/>
          </a:prstGeom>
        </p:spPr>
        <p:txBody>
          <a:bodyPr vert="horz" wrap="square" lIns="64605" tIns="0" rIns="64605" bIns="32303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20" dirty="0">
                <a:solidFill>
                  <a:schemeClr val="tx1">
                    <a:lumMod val="50000"/>
                    <a:lumOff val="50000"/>
                  </a:schemeClr>
                </a:solidFill>
                <a:latin typeface="Brown" charset="0"/>
                <a:ea typeface="Brown" charset="0"/>
                <a:cs typeface="Brown" charset="0"/>
              </a:rPr>
              <a:t>Wholesale market</a:t>
            </a:r>
          </a:p>
        </p:txBody>
      </p:sp>
      <p:sp>
        <p:nvSpPr>
          <p:cNvPr id="24" name="Bent Arrow 23"/>
          <p:cNvSpPr/>
          <p:nvPr/>
        </p:nvSpPr>
        <p:spPr>
          <a:xfrm rot="16200000" flipH="1" flipV="1">
            <a:off x="6092961" y="4687943"/>
            <a:ext cx="857265" cy="977582"/>
          </a:xfrm>
          <a:prstGeom prst="bentArrow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093552" y="4132831"/>
            <a:ext cx="1363888" cy="1401698"/>
            <a:chOff x="6133340" y="4007489"/>
            <a:chExt cx="1447800" cy="1487937"/>
          </a:xfrm>
        </p:grpSpPr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6133340" y="4007489"/>
              <a:ext cx="1447800" cy="1447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96"/>
            </a:p>
          </p:txBody>
        </p:sp>
        <p:sp>
          <p:nvSpPr>
            <p:cNvPr id="23" name="Title 4"/>
            <p:cNvSpPr txBox="1">
              <a:spLocks/>
            </p:cNvSpPr>
            <p:nvPr/>
          </p:nvSpPr>
          <p:spPr>
            <a:xfrm>
              <a:off x="6224537" y="5029540"/>
              <a:ext cx="1234142" cy="465886"/>
            </a:xfrm>
            <a:prstGeom prst="rect">
              <a:avLst/>
            </a:prstGeom>
          </p:spPr>
          <p:txBody>
            <a:bodyPr vert="horz" wrap="none" lIns="64605" tIns="0" rIns="64605" bIns="32303" rtlCol="0" anchor="t" anchorCtr="0">
              <a:sp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32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rown" charset="0"/>
                  <a:ea typeface="Brown" charset="0"/>
                  <a:cs typeface="Brown" charset="0"/>
                </a:rPr>
                <a:t>Distribution </a:t>
              </a:r>
            </a:p>
            <a:p>
              <a:pPr algn="ctr"/>
              <a:r>
                <a:rPr lang="en-US" sz="132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rown" charset="0"/>
                  <a:ea typeface="Brown" charset="0"/>
                  <a:cs typeface="Brown" charset="0"/>
                </a:rPr>
                <a:t>Utility</a:t>
              </a:r>
              <a:endParaRPr lang="en-US" sz="1131" dirty="0">
                <a:solidFill>
                  <a:schemeClr val="tx1">
                    <a:lumMod val="50000"/>
                    <a:lumOff val="50000"/>
                  </a:schemeClr>
                </a:solidFill>
                <a:latin typeface="Brown" charset="0"/>
                <a:ea typeface="Brown" charset="0"/>
                <a:cs typeface="Brown" charset="0"/>
              </a:endParaRPr>
            </a:p>
          </p:txBody>
        </p:sp>
      </p:grpSp>
      <p:sp>
        <p:nvSpPr>
          <p:cNvPr id="30" name="Up Arrow 29"/>
          <p:cNvSpPr/>
          <p:nvPr/>
        </p:nvSpPr>
        <p:spPr>
          <a:xfrm rot="5400000">
            <a:off x="2075648" y="3569846"/>
            <a:ext cx="1844093" cy="1883804"/>
          </a:xfrm>
          <a:prstGeom prst="upArrow">
            <a:avLst>
              <a:gd name="adj1" fmla="val 50000"/>
              <a:gd name="adj2" fmla="val 25001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39" name="Title 4"/>
          <p:cNvSpPr txBox="1">
            <a:spLocks/>
          </p:cNvSpPr>
          <p:nvPr/>
        </p:nvSpPr>
        <p:spPr>
          <a:xfrm>
            <a:off x="8152712" y="5285918"/>
            <a:ext cx="1433647" cy="235751"/>
          </a:xfrm>
          <a:prstGeom prst="rect">
            <a:avLst/>
          </a:prstGeom>
        </p:spPr>
        <p:txBody>
          <a:bodyPr vert="horz" wrap="square" lIns="64605" tIns="0" rIns="64605" bIns="32303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rown" charset="0"/>
                <a:ea typeface="Brown" charset="0"/>
                <a:cs typeface="Brown" charset="0"/>
              </a:rPr>
              <a:t>Ratepayers</a:t>
            </a:r>
            <a:endParaRPr lang="en-US" sz="1320" dirty="0">
              <a:solidFill>
                <a:schemeClr val="tx1">
                  <a:lumMod val="50000"/>
                  <a:lumOff val="50000"/>
                </a:schemeClr>
              </a:solidFill>
              <a:latin typeface="Brown" charset="0"/>
              <a:ea typeface="Brown" charset="0"/>
              <a:cs typeface="Brown" charset="0"/>
            </a:endParaRPr>
          </a:p>
        </p:txBody>
      </p:sp>
      <p:sp>
        <p:nvSpPr>
          <p:cNvPr id="41" name="Title 4"/>
          <p:cNvSpPr txBox="1">
            <a:spLocks/>
          </p:cNvSpPr>
          <p:nvPr/>
        </p:nvSpPr>
        <p:spPr>
          <a:xfrm>
            <a:off x="2164068" y="4292306"/>
            <a:ext cx="1433647" cy="438884"/>
          </a:xfrm>
          <a:prstGeom prst="rect">
            <a:avLst/>
          </a:prstGeom>
        </p:spPr>
        <p:txBody>
          <a:bodyPr vert="horz" wrap="square" lIns="64605" tIns="0" rIns="64605" bIns="32303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20" dirty="0">
                <a:solidFill>
                  <a:schemeClr val="tx1">
                    <a:lumMod val="50000"/>
                    <a:lumOff val="50000"/>
                  </a:schemeClr>
                </a:solidFill>
                <a:latin typeface="Brown" charset="0"/>
                <a:ea typeface="Brown" charset="0"/>
                <a:cs typeface="Brown" charset="0"/>
              </a:rPr>
              <a:t>Services Provided</a:t>
            </a:r>
          </a:p>
        </p:txBody>
      </p:sp>
      <p:sp>
        <p:nvSpPr>
          <p:cNvPr id="42" name="Title 4"/>
          <p:cNvSpPr txBox="1">
            <a:spLocks/>
          </p:cNvSpPr>
          <p:nvPr/>
        </p:nvSpPr>
        <p:spPr>
          <a:xfrm>
            <a:off x="6010867" y="4393872"/>
            <a:ext cx="1433647" cy="235751"/>
          </a:xfrm>
          <a:prstGeom prst="rect">
            <a:avLst/>
          </a:prstGeom>
        </p:spPr>
        <p:txBody>
          <a:bodyPr vert="horz" wrap="square" lIns="64605" tIns="0" rIns="64605" bIns="32303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20" dirty="0">
                <a:solidFill>
                  <a:schemeClr val="tx1">
                    <a:lumMod val="50000"/>
                    <a:lumOff val="50000"/>
                  </a:schemeClr>
                </a:solidFill>
                <a:latin typeface="Brown" charset="0"/>
                <a:ea typeface="Brown" charset="0"/>
                <a:cs typeface="Brown" charset="0"/>
              </a:rPr>
              <a:t>Cost Recovered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57171" y="1198470"/>
            <a:ext cx="9101230" cy="40234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840">
              <a:defRPr/>
            </a:pPr>
            <a:endParaRPr lang="en-US" sz="1980" kern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4589" y="3869029"/>
            <a:ext cx="1421710" cy="1307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1500" y="2214263"/>
            <a:ext cx="509670" cy="610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5853" y="2198567"/>
            <a:ext cx="697443" cy="704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4577" y="2238651"/>
            <a:ext cx="663912" cy="657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9013" y="3417781"/>
            <a:ext cx="1461947" cy="1461947"/>
          </a:xfrm>
          <a:prstGeom prst="rect">
            <a:avLst/>
          </a:prstGeom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707348" y="1384189"/>
            <a:ext cx="9165815" cy="718430"/>
          </a:xfrm>
          <a:prstGeom prst="rect">
            <a:avLst/>
          </a:prstGeom>
          <a:noFill/>
        </p:spPr>
        <p:txBody>
          <a:bodyPr vert="horz" wrap="square" lIns="101882" tIns="50941" rIns="101882" bIns="50941" rtlCol="0" anchor="ctr">
            <a:spAutoFit/>
          </a:bodyPr>
          <a:lstStyle>
            <a:lvl1pPr algn="ctr" defTabSz="509412" rtl="0" eaLnBrk="1" latinLnBrk="0" hangingPunct="1">
              <a:spcBef>
                <a:spcPct val="0"/>
              </a:spcBef>
              <a:buNone/>
              <a:defRPr sz="3100" kern="1200" cap="all">
                <a:solidFill>
                  <a:schemeClr val="tx1"/>
                </a:solidFill>
                <a:latin typeface="ProximaNova-Light"/>
                <a:ea typeface="+mj-ea"/>
                <a:cs typeface="ProximaNova-Light"/>
              </a:defRPr>
            </a:lvl1pPr>
          </a:lstStyle>
          <a:p>
            <a:pPr algn="l"/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rown" charset="0"/>
                <a:ea typeface="Brown Light" charset="0"/>
                <a:cs typeface="Brown Light" charset="0"/>
              </a:rPr>
              <a:t>Stacked benefits models optimize cost allocations by spreading costs over multiple markets 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Brown Light"/>
              <a:ea typeface="Brown Light" charset="0"/>
              <a:cs typeface="Brown Light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055792" y="4272058"/>
            <a:ext cx="1728808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064259" y="4696579"/>
            <a:ext cx="1728808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77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 Issues facing the Energy storage market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120" y="1553635"/>
            <a:ext cx="9052560" cy="4567765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 smtClean="0"/>
              <a:t>Appropriately valuing storage attributes</a:t>
            </a:r>
          </a:p>
          <a:p>
            <a:pPr lvl="1" algn="l"/>
            <a:r>
              <a:rPr lang="en-US" sz="2400" dirty="0" smtClean="0"/>
              <a:t>Clean, fast response, durable, </a:t>
            </a:r>
            <a:r>
              <a:rPr lang="en-US" sz="2400" dirty="0" err="1" smtClean="0"/>
              <a:t>dispatchable</a:t>
            </a:r>
            <a:endParaRPr lang="en-US" sz="2400" dirty="0" smtClean="0"/>
          </a:p>
          <a:p>
            <a:pPr lvl="1" algn="l"/>
            <a:r>
              <a:rPr lang="en-US" sz="2400" dirty="0" smtClean="0"/>
              <a:t>Locational value</a:t>
            </a:r>
          </a:p>
          <a:p>
            <a:pPr lvl="1" algn="l"/>
            <a:r>
              <a:rPr lang="en-US" sz="2400" dirty="0" smtClean="0"/>
              <a:t>New products like VVO and EE</a:t>
            </a:r>
          </a:p>
          <a:p>
            <a:r>
              <a:rPr lang="en-US" sz="2400" dirty="0"/>
              <a:t>Market access</a:t>
            </a:r>
          </a:p>
          <a:p>
            <a:pPr lvl="1" algn="l"/>
            <a:r>
              <a:rPr lang="en-US" sz="2400" dirty="0"/>
              <a:t>“Benefits stacking” and simultaneous multiple use</a:t>
            </a:r>
          </a:p>
          <a:p>
            <a:pPr lvl="1" algn="l"/>
            <a:r>
              <a:rPr lang="en-US" sz="2400" dirty="0" smtClean="0"/>
              <a:t>Distribution </a:t>
            </a:r>
            <a:r>
              <a:rPr lang="en-US" sz="2400" dirty="0"/>
              <a:t>values (LMP+D)</a:t>
            </a:r>
          </a:p>
          <a:p>
            <a:pPr lvl="1" algn="l"/>
            <a:r>
              <a:rPr lang="en-US" sz="2400" dirty="0"/>
              <a:t>ISO markets</a:t>
            </a:r>
          </a:p>
          <a:p>
            <a:pPr lvl="1" algn="l"/>
            <a:r>
              <a:rPr lang="en-US" sz="2400" dirty="0"/>
              <a:t>Tariff </a:t>
            </a:r>
            <a:r>
              <a:rPr lang="en-US" sz="2400" dirty="0" smtClean="0"/>
              <a:t>structures</a:t>
            </a:r>
          </a:p>
          <a:p>
            <a:r>
              <a:rPr lang="en-US" sz="2400" dirty="0" smtClean="0"/>
              <a:t>State regulatory support</a:t>
            </a:r>
          </a:p>
          <a:p>
            <a:pPr lvl="1" algn="l"/>
            <a:r>
              <a:rPr lang="en-US" sz="2400" smtClean="0"/>
              <a:t>Storage targets </a:t>
            </a:r>
            <a:r>
              <a:rPr lang="en-US" sz="2400" dirty="0" smtClean="0"/>
              <a:t>and incentives</a:t>
            </a:r>
          </a:p>
          <a:p>
            <a:r>
              <a:rPr lang="en-US" sz="2400" dirty="0" smtClean="0"/>
              <a:t>FERC NOPR</a:t>
            </a:r>
          </a:p>
          <a:p>
            <a:r>
              <a:rPr lang="en-US" sz="2400" dirty="0" smtClean="0"/>
              <a:t>Utility procurement cycle</a:t>
            </a:r>
          </a:p>
          <a:p>
            <a:pPr lvl="1" algn="l"/>
            <a:r>
              <a:rPr lang="en-US" sz="2400" dirty="0"/>
              <a:t>T</a:t>
            </a:r>
            <a:r>
              <a:rPr lang="en-US" sz="2400" dirty="0" smtClean="0"/>
              <a:t>erms that support capital financing</a:t>
            </a:r>
          </a:p>
          <a:p>
            <a:pPr lvl="1" algn="l"/>
            <a:r>
              <a:rPr lang="en-US" sz="2400" dirty="0" smtClean="0"/>
              <a:t>Market trajectory and economies of scale</a:t>
            </a:r>
          </a:p>
          <a:p>
            <a:pPr lvl="1" algn="l"/>
            <a:r>
              <a:rPr lang="en-US" sz="2400" dirty="0" smtClean="0"/>
              <a:t>The role of pilot/demonstration projects</a:t>
            </a:r>
          </a:p>
          <a:p>
            <a:r>
              <a:rPr lang="en-US" sz="2400" dirty="0" smtClean="0"/>
              <a:t>Propagation of success stories in CA, NY, MA and other markets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97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54692" y="2647391"/>
            <a:ext cx="134477" cy="268800"/>
          </a:xfrm>
          <a:prstGeom prst="rect">
            <a:avLst/>
          </a:prstGeom>
          <a:noFill/>
        </p:spPr>
        <p:txBody>
          <a:bodyPr wrap="none" lIns="66556" tIns="33278" rIns="66556" bIns="33278" rtlCol="0">
            <a:spAutoFit/>
          </a:bodyPr>
          <a:lstStyle/>
          <a:p>
            <a:pPr defTabSz="1005840">
              <a:defRPr/>
            </a:pPr>
            <a:endParaRPr lang="en-US" sz="1310" kern="0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3196464" y="3866261"/>
            <a:ext cx="3738689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736783" y="3981706"/>
            <a:ext cx="4658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5840"/>
            <a:r>
              <a:rPr lang="en-US" sz="1200" kern="0" dirty="0">
                <a:solidFill>
                  <a:prstClr val="white"/>
                </a:solidFill>
                <a:latin typeface="Brown" charset="0"/>
                <a:ea typeface="Brown" charset="0"/>
                <a:cs typeface="Brown" charset="0"/>
              </a:rPr>
              <a:t>25 </a:t>
            </a:r>
            <a:r>
              <a:rPr lang="en-US" sz="1200" kern="0" dirty="0" err="1">
                <a:solidFill>
                  <a:prstClr val="white"/>
                </a:solidFill>
                <a:latin typeface="Brown" charset="0"/>
                <a:ea typeface="Brown" charset="0"/>
                <a:cs typeface="Brown" charset="0"/>
              </a:rPr>
              <a:t>Stillman</a:t>
            </a:r>
            <a:r>
              <a:rPr lang="en-US" sz="1200" kern="0" dirty="0">
                <a:solidFill>
                  <a:prstClr val="white"/>
                </a:solidFill>
                <a:latin typeface="Brown" charset="0"/>
                <a:ea typeface="Brown" charset="0"/>
                <a:cs typeface="Brown" charset="0"/>
              </a:rPr>
              <a:t> St, Suite 200</a:t>
            </a:r>
          </a:p>
          <a:p>
            <a:pPr algn="ctr" defTabSz="1005840"/>
            <a:r>
              <a:rPr lang="en-US" sz="1200" kern="0" dirty="0">
                <a:solidFill>
                  <a:prstClr val="white"/>
                </a:solidFill>
                <a:latin typeface="Brown" charset="0"/>
                <a:ea typeface="Brown" charset="0"/>
                <a:cs typeface="Brown" charset="0"/>
              </a:rPr>
              <a:t>San Francisco, CA 94107</a:t>
            </a:r>
          </a:p>
          <a:p>
            <a:pPr algn="ctr" defTabSz="1005840"/>
            <a:r>
              <a:rPr lang="en-US" sz="1200" kern="0" dirty="0">
                <a:solidFill>
                  <a:prstClr val="white"/>
                </a:solidFill>
                <a:latin typeface="Brown" charset="0"/>
                <a:ea typeface="Brown" charset="0"/>
                <a:cs typeface="Brown" charset="0"/>
              </a:rPr>
              <a:t>www.advmicrogrid.com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2389" y="2647392"/>
            <a:ext cx="2493623" cy="11034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084386" y="5235675"/>
            <a:ext cx="235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5840"/>
            <a:r>
              <a:rPr lang="en-US" sz="1200" kern="0" dirty="0" smtClean="0">
                <a:solidFill>
                  <a:prstClr val="white"/>
                </a:solidFill>
                <a:latin typeface="Brown" charset="0"/>
                <a:ea typeface="Brown" charset="0"/>
                <a:cs typeface="Brown" charset="0"/>
              </a:rPr>
              <a:t>Kelly Warner</a:t>
            </a:r>
          </a:p>
          <a:p>
            <a:pPr algn="ctr" defTabSz="1005840"/>
            <a:r>
              <a:rPr lang="en-US" sz="1200" kern="0" dirty="0" smtClean="0">
                <a:solidFill>
                  <a:prstClr val="white"/>
                </a:solidFill>
                <a:latin typeface="Brown" charset="0"/>
                <a:ea typeface="Brown" charset="0"/>
                <a:cs typeface="Brown" charset="0"/>
              </a:rPr>
              <a:t>President</a:t>
            </a:r>
          </a:p>
          <a:p>
            <a:pPr algn="ctr" defTabSz="1005840"/>
            <a:r>
              <a:rPr lang="en-US" sz="1200" kern="0" dirty="0" err="1" smtClean="0">
                <a:solidFill>
                  <a:prstClr val="white"/>
                </a:solidFill>
                <a:latin typeface="Brown" charset="0"/>
                <a:ea typeface="Brown" charset="0"/>
                <a:cs typeface="Brown" charset="0"/>
              </a:rPr>
              <a:t>KellyW@advmicrogrid.com</a:t>
            </a:r>
            <a:endParaRPr lang="en-US" sz="1200" kern="0" dirty="0">
              <a:solidFill>
                <a:prstClr val="white"/>
              </a:solidFill>
              <a:latin typeface="Brown" charset="0"/>
              <a:ea typeface="Brown" charset="0"/>
              <a:cs typeface="Brow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61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285" y="1384080"/>
            <a:ext cx="9575830" cy="49969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rown Regular Alt" charset="0"/>
                <a:ea typeface="Brown Regular Alt" charset="0"/>
                <a:cs typeface="Brown Regular Alt" charset="0"/>
              </a:rPr>
              <a:t>Advanced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rown Regular Alt" charset="0"/>
                <a:ea typeface="Brown Regular Alt" charset="0"/>
                <a:cs typeface="Brown Regular Alt" charset="0"/>
              </a:rPr>
              <a:t>Microgrid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rown Regular Alt" charset="0"/>
                <a:ea typeface="Brown Regular Alt" charset="0"/>
                <a:cs typeface="Brown Regular Alt" charset="0"/>
              </a:rPr>
              <a:t> Solutions (“AMS”) is a developer and operator of intelligent energy storage systems: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Brown Regular Alt" charset="0"/>
                <a:ea typeface="Brown Regular Alt" charset="0"/>
                <a:cs typeface="Brown Regular Alt" charset="0"/>
              </a:rPr>
              <a:t>Provides grid services to utilities and ISOs 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Brown Regular Alt" charset="0"/>
                <a:ea typeface="Brown Regular Alt" charset="0"/>
                <a:cs typeface="Brown Regular Alt" charset="0"/>
              </a:rPr>
              <a:t>Offers energy savings to host customers with no upfront investment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Brown Regular Alt" charset="0"/>
                <a:ea typeface="Brown Regular Alt" charset="0"/>
                <a:cs typeface="Brown Regular Alt" charset="0"/>
              </a:rPr>
              <a:t>Dynamically optimizes fleet operation</a:t>
            </a:r>
          </a:p>
          <a:p>
            <a:pPr marL="0" indent="0">
              <a:buNone/>
            </a:pPr>
            <a:endParaRPr lang="en-US" sz="1760" dirty="0">
              <a:solidFill>
                <a:schemeClr val="tx1">
                  <a:lumMod val="50000"/>
                  <a:lumOff val="50000"/>
                </a:schemeClr>
              </a:solidFill>
              <a:latin typeface="Brown Regular Alt" charset="0"/>
              <a:ea typeface="Brown Regular Alt" charset="0"/>
              <a:cs typeface="Brown Regular Alt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rown Regular Alt" charset="0"/>
                <a:ea typeface="Brown Regular Alt" charset="0"/>
                <a:cs typeface="Brown Regular Alt" charset="0"/>
              </a:rPr>
              <a:t>Market leader in fast-growing energy storage market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Brown Regular Alt" charset="0"/>
                <a:ea typeface="Brown Regular Alt" charset="0"/>
                <a:cs typeface="Brown Regular Alt" charset="0"/>
              </a:rPr>
              <a:t>Industry first 50 MW / 200 MWh utility capacity contract with Southern California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rown Regular Alt" charset="0"/>
                <a:ea typeface="Brown Regular Alt" charset="0"/>
                <a:cs typeface="Brown Regular Alt" charset="0"/>
              </a:rPr>
              <a:t>Edison</a:t>
            </a:r>
          </a:p>
          <a:p>
            <a:pPr lvl="1" algn="l"/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rown Regular Alt" charset="0"/>
                <a:ea typeface="Brown Regular Alt" charset="0"/>
                <a:cs typeface="Brown Regular Alt" charset="0"/>
              </a:rPr>
              <a:t>Currently 120 MW / 500MHh of storage under contract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Brown Regular Alt" charset="0"/>
              <a:ea typeface="Brown Regular Alt" charset="0"/>
              <a:cs typeface="Brown Regular Alt" charset="0"/>
            </a:endParaRP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Brown Regular Alt" charset="0"/>
                <a:ea typeface="Brown Regular Alt" charset="0"/>
                <a:cs typeface="Brown Regular Alt" charset="0"/>
              </a:rPr>
              <a:t>Enterprise level agreements The Irvine Company, CSU, Morgan Stanley REIT, and multiple water districts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Brown Regular Alt" charset="0"/>
                <a:ea typeface="Brown Regular Alt" charset="0"/>
                <a:cs typeface="Brown Regular Alt" charset="0"/>
              </a:rPr>
              <a:t>$200M of project equity raised from Macquarie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rown Regular Alt" charset="0"/>
                <a:ea typeface="Brown Regular Alt" charset="0"/>
                <a:cs typeface="Brown Regular Alt" charset="0"/>
              </a:rPr>
              <a:t>Capital</a:t>
            </a:r>
          </a:p>
          <a:p>
            <a:pPr lvl="1" algn="l"/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rown Regular Alt" charset="0"/>
                <a:ea typeface="Brown Regular Alt" charset="0"/>
                <a:cs typeface="Brown Regular Alt" charset="0"/>
              </a:rPr>
              <a:t>Largest storage financing to date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Brown Regular Alt" charset="0"/>
              <a:ea typeface="Brown Regular Alt" charset="0"/>
              <a:cs typeface="Brown Regular Alt" charset="0"/>
            </a:endParaRP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Brown Regular Alt" charset="0"/>
                <a:ea typeface="Brown Regular Alt" charset="0"/>
                <a:cs typeface="Brown Regular Alt" charset="0"/>
              </a:rPr>
              <a:t>Advanced software platform for fleet management and co-optimization </a:t>
            </a:r>
          </a:p>
          <a:p>
            <a:pPr marL="0" indent="0">
              <a:buNone/>
            </a:pPr>
            <a:endParaRPr lang="en-US" sz="1760" dirty="0">
              <a:solidFill>
                <a:schemeClr val="tx1">
                  <a:lumMod val="50000"/>
                  <a:lumOff val="50000"/>
                </a:schemeClr>
              </a:solidFill>
              <a:latin typeface="Brown Regular Alt" charset="0"/>
              <a:ea typeface="Brown Regular Alt" charset="0"/>
              <a:cs typeface="Brown Regular Alt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4102"/>
            <a:ext cx="4945380" cy="72436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rown Regular Alt"/>
                <a:ea typeface="Brown" charset="0"/>
                <a:cs typeface="Brown" charset="0"/>
              </a:rPr>
              <a:t>About AMS</a:t>
            </a:r>
          </a:p>
        </p:txBody>
      </p:sp>
    </p:spTree>
    <p:extLst>
      <p:ext uri="{BB962C8B-B14F-4D97-AF65-F5344CB8AC3E}">
        <p14:creationId xmlns:p14="http://schemas.microsoft.com/office/powerpoint/2010/main" val="43508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36045" y="449583"/>
            <a:ext cx="8867663" cy="1026003"/>
          </a:xfrm>
          <a:prstGeom prst="rect">
            <a:avLst/>
          </a:prstGeom>
          <a:noFill/>
        </p:spPr>
        <p:txBody>
          <a:bodyPr wrap="square" lIns="98886" tIns="49443" rIns="98886" bIns="49443" rtlCol="0">
            <a:spAutoFit/>
          </a:bodyPr>
          <a:lstStyle/>
          <a:p>
            <a:pPr algn="ctr"/>
            <a:r>
              <a:rPr lang="en-US" sz="3009" cap="all" dirty="0" smtClean="0">
                <a:solidFill>
                  <a:srgbClr val="000000"/>
                </a:solidFill>
                <a:latin typeface="ProximaNova-Light"/>
                <a:ea typeface="Times New Roman" panose="02020603050405020304" pitchFamily="18" charset="0"/>
                <a:cs typeface="ProximaNova-Light"/>
              </a:rPr>
              <a:t>Behind the meter installations unlock multiple benefits streams</a:t>
            </a:r>
            <a:endParaRPr lang="en-US" sz="3009" cap="all" dirty="0">
              <a:latin typeface="ProximaNova-Light"/>
              <a:cs typeface="ProximaNova-Ligh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11" y="1651000"/>
            <a:ext cx="6903096" cy="5328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3560" y="7060766"/>
            <a:ext cx="4121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rown Regular Alt" charset="0"/>
                <a:ea typeface="Brown Regular Alt" charset="0"/>
                <a:cs typeface="Brown Regular Alt" charset="0"/>
              </a:rPr>
              <a:t>Source: Rocky Mountain Institute </a:t>
            </a:r>
          </a:p>
        </p:txBody>
      </p:sp>
    </p:spTree>
    <p:extLst>
      <p:ext uri="{BB962C8B-B14F-4D97-AF65-F5344CB8AC3E}">
        <p14:creationId xmlns:p14="http://schemas.microsoft.com/office/powerpoint/2010/main" val="57414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-7992" y="0"/>
            <a:ext cx="5141967" cy="777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0" b="1" dirty="0">
              <a:latin typeface="Brown" charset="0"/>
              <a:ea typeface="Brown" charset="0"/>
              <a:cs typeface="Brown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9328" y="304102"/>
            <a:ext cx="4945380" cy="72436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80" b="1" dirty="0">
                <a:latin typeface="Brown-Regular" pitchFamily="50" charset="0"/>
                <a:ea typeface="Brown" charset="0"/>
                <a:cs typeface="Brown" charset="0"/>
              </a:rPr>
              <a:t>STORAGE AS A SERVICE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5029200" y="0"/>
            <a:ext cx="5029200" cy="777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grpSp>
        <p:nvGrpSpPr>
          <p:cNvPr id="39" name="Group 38"/>
          <p:cNvGrpSpPr/>
          <p:nvPr/>
        </p:nvGrpSpPr>
        <p:grpSpPr>
          <a:xfrm>
            <a:off x="8219450" y="2706562"/>
            <a:ext cx="1592580" cy="1592580"/>
            <a:chOff x="5419723" y="4244039"/>
            <a:chExt cx="1447800" cy="1447800"/>
          </a:xfrm>
        </p:grpSpPr>
        <p:grpSp>
          <p:nvGrpSpPr>
            <p:cNvPr id="35" name="Group 34"/>
            <p:cNvGrpSpPr/>
            <p:nvPr/>
          </p:nvGrpSpPr>
          <p:grpSpPr>
            <a:xfrm>
              <a:off x="5419723" y="4244039"/>
              <a:ext cx="1447800" cy="1447800"/>
              <a:chOff x="5806116" y="1981200"/>
              <a:chExt cx="1447800" cy="1447800"/>
            </a:xfrm>
          </p:grpSpPr>
          <p:sp>
            <p:nvSpPr>
              <p:cNvPr id="36" name="Oval 35"/>
              <p:cNvSpPr>
                <a:spLocks noChangeAspect="1"/>
              </p:cNvSpPr>
              <p:nvPr/>
            </p:nvSpPr>
            <p:spPr>
              <a:xfrm>
                <a:off x="5806116" y="1981200"/>
                <a:ext cx="1447800" cy="14478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>
                  <a:latin typeface="Brown-Regular" pitchFamily="50" charset="0"/>
                </a:endParaRPr>
              </a:p>
            </p:txBody>
          </p:sp>
          <p:sp>
            <p:nvSpPr>
              <p:cNvPr id="37" name="Title 4"/>
              <p:cNvSpPr txBox="1">
                <a:spLocks/>
              </p:cNvSpPr>
              <p:nvPr/>
            </p:nvSpPr>
            <p:spPr>
              <a:xfrm>
                <a:off x="6286571" y="2998181"/>
                <a:ext cx="467845" cy="219291"/>
              </a:xfrm>
              <a:prstGeom prst="rect">
                <a:avLst/>
              </a:prstGeom>
            </p:spPr>
            <p:txBody>
              <a:bodyPr vert="horz" wrap="none" lIns="75438" tIns="0" rIns="75438" bIns="37719" rtlCol="0" anchor="t" anchorCtr="0">
                <a:sp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132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rown-Regular" pitchFamily="50" charset="0"/>
                    <a:ea typeface="Brown" charset="0"/>
                    <a:cs typeface="Brown" charset="0"/>
                  </a:rPr>
                  <a:t>AMS</a:t>
                </a: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7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8333" y="4524851"/>
              <a:ext cx="791533" cy="777992"/>
            </a:xfrm>
            <a:prstGeom prst="rect">
              <a:avLst/>
            </a:prstGeom>
            <a:noFill/>
          </p:spPr>
        </p:pic>
      </p:grpSp>
      <p:sp>
        <p:nvSpPr>
          <p:cNvPr id="53" name="Rectangle 52"/>
          <p:cNvSpPr/>
          <p:nvPr/>
        </p:nvSpPr>
        <p:spPr>
          <a:xfrm>
            <a:off x="5084815" y="6453188"/>
            <a:ext cx="4924425" cy="7243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rown-Regular" pitchFamily="50" charset="0"/>
                <a:ea typeface="Brown" charset="0"/>
                <a:cs typeface="Brown" charset="0"/>
              </a:rPr>
              <a:t>BUSINESS MODEL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758351" y="1028468"/>
            <a:ext cx="1592580" cy="1592580"/>
            <a:chOff x="5806116" y="1981200"/>
            <a:chExt cx="1447800" cy="1447800"/>
          </a:xfrm>
        </p:grpSpPr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5806116" y="1981200"/>
              <a:ext cx="1447800" cy="1447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Brown-Regular" pitchFamily="50" charset="0"/>
              </a:endParaRPr>
            </a:p>
          </p:txBody>
        </p:sp>
        <p:sp>
          <p:nvSpPr>
            <p:cNvPr id="27" name="Title 4"/>
            <p:cNvSpPr txBox="1">
              <a:spLocks/>
            </p:cNvSpPr>
            <p:nvPr/>
          </p:nvSpPr>
          <p:spPr>
            <a:xfrm>
              <a:off x="5896911" y="2936030"/>
              <a:ext cx="1281471" cy="219291"/>
            </a:xfrm>
            <a:prstGeom prst="rect">
              <a:avLst/>
            </a:prstGeom>
          </p:spPr>
          <p:txBody>
            <a:bodyPr vert="horz" wrap="none" lIns="75438" tIns="0" rIns="75438" bIns="37719" rtlCol="0" anchor="t" anchorCtr="0">
              <a:sp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32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rown-Regular" pitchFamily="50" charset="0"/>
                  <a:ea typeface="Brown" charset="0"/>
                  <a:cs typeface="Brown" charset="0"/>
                </a:rPr>
                <a:t>Host Customer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7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5587" y="2124794"/>
              <a:ext cx="858175" cy="858175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48" name="Group 47"/>
          <p:cNvGrpSpPr/>
          <p:nvPr/>
        </p:nvGrpSpPr>
        <p:grpSpPr>
          <a:xfrm>
            <a:off x="5328136" y="2706562"/>
            <a:ext cx="1592580" cy="1592580"/>
            <a:chOff x="6134100" y="639839"/>
            <a:chExt cx="1447800" cy="1447800"/>
          </a:xfrm>
        </p:grpSpPr>
        <p:grpSp>
          <p:nvGrpSpPr>
            <p:cNvPr id="40" name="Group 39"/>
            <p:cNvGrpSpPr/>
            <p:nvPr/>
          </p:nvGrpSpPr>
          <p:grpSpPr>
            <a:xfrm>
              <a:off x="6134100" y="639839"/>
              <a:ext cx="1447800" cy="1447800"/>
              <a:chOff x="5806116" y="1981200"/>
              <a:chExt cx="1447800" cy="1447800"/>
            </a:xfrm>
          </p:grpSpPr>
          <p:sp>
            <p:nvSpPr>
              <p:cNvPr id="41" name="Oval 40"/>
              <p:cNvSpPr>
                <a:spLocks noChangeAspect="1"/>
              </p:cNvSpPr>
              <p:nvPr/>
            </p:nvSpPr>
            <p:spPr>
              <a:xfrm>
                <a:off x="5806116" y="1981200"/>
                <a:ext cx="1447800" cy="14478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>
                  <a:latin typeface="Brown-Regular" pitchFamily="50" charset="0"/>
                </a:endParaRPr>
              </a:p>
            </p:txBody>
          </p:sp>
          <p:sp>
            <p:nvSpPr>
              <p:cNvPr id="42" name="Title 4"/>
              <p:cNvSpPr txBox="1">
                <a:spLocks/>
              </p:cNvSpPr>
              <p:nvPr/>
            </p:nvSpPr>
            <p:spPr>
              <a:xfrm>
                <a:off x="5864625" y="2852964"/>
                <a:ext cx="1330784" cy="219291"/>
              </a:xfrm>
              <a:prstGeom prst="rect">
                <a:avLst/>
              </a:prstGeom>
            </p:spPr>
            <p:txBody>
              <a:bodyPr vert="horz" wrap="none" lIns="75438" tIns="0" rIns="75438" bIns="37719" rtlCol="0" anchor="t" anchorCtr="0">
                <a:sp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132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rown-Regular" pitchFamily="50" charset="0"/>
                    <a:ea typeface="Brown" charset="0"/>
                    <a:cs typeface="Brown" charset="0"/>
                  </a:rPr>
                  <a:t>Battery Storage</a:t>
                </a:r>
              </a:p>
            </p:txBody>
          </p:sp>
        </p:grpSp>
        <p:pic>
          <p:nvPicPr>
            <p:cNvPr id="44" name="Picture 6"/>
            <p:cNvPicPr>
              <a:picLocks noChangeAspect="1" noChangeArrowheads="1"/>
            </p:cNvPicPr>
            <p:nvPr/>
          </p:nvPicPr>
          <p:blipFill>
            <a:blip r:embed="rId6">
              <a:grayscl/>
              <a:lum bright="25000"/>
            </a:blip>
            <a:srcRect/>
            <a:stretch>
              <a:fillRect/>
            </a:stretch>
          </p:blipFill>
          <p:spPr bwMode="auto">
            <a:xfrm>
              <a:off x="6474671" y="986444"/>
              <a:ext cx="748325" cy="505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2" name="Group 51"/>
          <p:cNvGrpSpPr/>
          <p:nvPr/>
        </p:nvGrpSpPr>
        <p:grpSpPr>
          <a:xfrm>
            <a:off x="6758351" y="4426105"/>
            <a:ext cx="1592580" cy="1592580"/>
            <a:chOff x="6133340" y="4007489"/>
            <a:chExt cx="1447800" cy="1447800"/>
          </a:xfrm>
        </p:grpSpPr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6133340" y="4007489"/>
              <a:ext cx="1447800" cy="1447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Brown-Regular" pitchFamily="50" charset="0"/>
              </a:endParaRPr>
            </a:p>
          </p:txBody>
        </p:sp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527070" y="4279991"/>
              <a:ext cx="629076" cy="968839"/>
              <a:chOff x="9739510" y="2178095"/>
              <a:chExt cx="919691" cy="1416414"/>
            </a:xfrm>
          </p:grpSpPr>
          <p:pic>
            <p:nvPicPr>
              <p:cNvPr id="50" name="Picture 5"/>
              <p:cNvPicPr>
                <a:picLocks noChangeAspect="1" noChangeArrowheads="1"/>
              </p:cNvPicPr>
              <p:nvPr/>
            </p:nvPicPr>
            <p:blipFill>
              <a:blip r:embed="rId7" cstate="email">
                <a:lum contrast="-10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86144" y="2178095"/>
                <a:ext cx="872149" cy="10448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1" name="Title 4"/>
              <p:cNvSpPr txBox="1">
                <a:spLocks/>
              </p:cNvSpPr>
              <p:nvPr/>
            </p:nvSpPr>
            <p:spPr>
              <a:xfrm>
                <a:off x="9739510" y="3273912"/>
                <a:ext cx="919691" cy="320597"/>
              </a:xfrm>
              <a:prstGeom prst="rect">
                <a:avLst/>
              </a:prstGeom>
            </p:spPr>
            <p:txBody>
              <a:bodyPr vert="horz" wrap="none" lIns="75438" tIns="0" rIns="75438" bIns="37719" rtlCol="0" anchor="t" anchorCtr="0">
                <a:sp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132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rown-Regular" pitchFamily="50" charset="0"/>
                    <a:ea typeface="Brown" charset="0"/>
                    <a:cs typeface="Brown" charset="0"/>
                  </a:rPr>
                  <a:t>Utility</a:t>
                </a: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 rot="6067398" flipH="1">
            <a:off x="8008254" y="1714883"/>
            <a:ext cx="1110017" cy="1198797"/>
            <a:chOff x="7313572" y="1397467"/>
            <a:chExt cx="1009106" cy="1089815"/>
          </a:xfrm>
        </p:grpSpPr>
        <p:sp>
          <p:nvSpPr>
            <p:cNvPr id="65" name="Arc 64"/>
            <p:cNvSpPr/>
            <p:nvPr/>
          </p:nvSpPr>
          <p:spPr>
            <a:xfrm rot="21369002">
              <a:off x="7313572" y="1476927"/>
              <a:ext cx="1009106" cy="1010355"/>
            </a:xfrm>
            <a:prstGeom prst="arc">
              <a:avLst>
                <a:gd name="adj1" fmla="val 16812629"/>
                <a:gd name="adj2" fmla="val 369771"/>
              </a:avLst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66" name="Right Triangle 65"/>
            <p:cNvSpPr/>
            <p:nvPr/>
          </p:nvSpPr>
          <p:spPr>
            <a:xfrm rot="14333175" flipH="1" flipV="1">
              <a:off x="7829517" y="1399203"/>
              <a:ext cx="178357" cy="17488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</p:grpSp>
      <p:grpSp>
        <p:nvGrpSpPr>
          <p:cNvPr id="71" name="Group 70"/>
          <p:cNvGrpSpPr/>
          <p:nvPr/>
        </p:nvGrpSpPr>
        <p:grpSpPr>
          <a:xfrm flipH="1">
            <a:off x="5927708" y="1773364"/>
            <a:ext cx="1110017" cy="1198797"/>
            <a:chOff x="7465972" y="1549867"/>
            <a:chExt cx="1009106" cy="1089815"/>
          </a:xfrm>
        </p:grpSpPr>
        <p:sp>
          <p:nvSpPr>
            <p:cNvPr id="67" name="Arc 66"/>
            <p:cNvSpPr/>
            <p:nvPr/>
          </p:nvSpPr>
          <p:spPr>
            <a:xfrm rot="21369002">
              <a:off x="7465972" y="1629327"/>
              <a:ext cx="1009106" cy="1010355"/>
            </a:xfrm>
            <a:prstGeom prst="arc">
              <a:avLst>
                <a:gd name="adj1" fmla="val 16812629"/>
                <a:gd name="adj2" fmla="val 369771"/>
              </a:avLst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68" name="Right Triangle 67"/>
            <p:cNvSpPr/>
            <p:nvPr/>
          </p:nvSpPr>
          <p:spPr>
            <a:xfrm rot="14333175" flipH="1" flipV="1">
              <a:off x="7981917" y="1551603"/>
              <a:ext cx="178357" cy="17488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</p:grpSp>
      <p:grpSp>
        <p:nvGrpSpPr>
          <p:cNvPr id="72" name="Group 71"/>
          <p:cNvGrpSpPr/>
          <p:nvPr/>
        </p:nvGrpSpPr>
        <p:grpSpPr>
          <a:xfrm rot="4639068">
            <a:off x="8005446" y="4106867"/>
            <a:ext cx="1110017" cy="1198797"/>
            <a:chOff x="7465972" y="1549867"/>
            <a:chExt cx="1009106" cy="1089815"/>
          </a:xfrm>
        </p:grpSpPr>
        <p:sp>
          <p:nvSpPr>
            <p:cNvPr id="73" name="Arc 72"/>
            <p:cNvSpPr/>
            <p:nvPr/>
          </p:nvSpPr>
          <p:spPr>
            <a:xfrm rot="21369002">
              <a:off x="7465972" y="1629327"/>
              <a:ext cx="1009106" cy="1010355"/>
            </a:xfrm>
            <a:prstGeom prst="arc">
              <a:avLst>
                <a:gd name="adj1" fmla="val 16812629"/>
                <a:gd name="adj2" fmla="val 369771"/>
              </a:avLst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74" name="Right Triangle 73"/>
            <p:cNvSpPr/>
            <p:nvPr/>
          </p:nvSpPr>
          <p:spPr>
            <a:xfrm rot="14333175" flipH="1" flipV="1">
              <a:off x="7981917" y="1551603"/>
              <a:ext cx="178357" cy="17488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</p:grpSp>
      <p:cxnSp>
        <p:nvCxnSpPr>
          <p:cNvPr id="82" name="Straight Arrow Connector 81"/>
          <p:cNvCxnSpPr/>
          <p:nvPr/>
        </p:nvCxnSpPr>
        <p:spPr>
          <a:xfrm flipH="1">
            <a:off x="7117627" y="3513408"/>
            <a:ext cx="904908" cy="6158"/>
          </a:xfrm>
          <a:prstGeom prst="straightConnector1">
            <a:avLst/>
          </a:prstGeom>
          <a:ln w="38100" cap="rnd">
            <a:solidFill>
              <a:schemeClr val="bg1"/>
            </a:solidFill>
            <a:prstDash val="sysDot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5258303" y="1625309"/>
            <a:ext cx="871728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10" dirty="0">
                <a:solidFill>
                  <a:schemeClr val="bg1"/>
                </a:solidFill>
                <a:latin typeface="Brown" charset="0"/>
                <a:ea typeface="Brown" charset="0"/>
                <a:cs typeface="Brown" charset="0"/>
              </a:rPr>
              <a:t>Energy Savings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131777" y="2964284"/>
            <a:ext cx="871728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chemeClr val="bg1"/>
                </a:solidFill>
                <a:latin typeface="Brown" charset="0"/>
                <a:ea typeface="Brown" charset="0"/>
                <a:cs typeface="Brown" charset="0"/>
              </a:defRPr>
            </a:lvl1pPr>
          </a:lstStyle>
          <a:p>
            <a:r>
              <a:rPr lang="en-US" sz="1210" dirty="0"/>
              <a:t>Own </a:t>
            </a:r>
            <a:r>
              <a:rPr lang="en-US" sz="1210"/>
              <a:t>&amp; Operate</a:t>
            </a:r>
            <a:endParaRPr lang="en-US" sz="1210" dirty="0"/>
          </a:p>
        </p:txBody>
      </p:sp>
      <p:sp>
        <p:nvSpPr>
          <p:cNvPr id="86" name="TextBox 85"/>
          <p:cNvSpPr txBox="1"/>
          <p:nvPr/>
        </p:nvSpPr>
        <p:spPr>
          <a:xfrm>
            <a:off x="8814704" y="1604698"/>
            <a:ext cx="871728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chemeClr val="bg1"/>
                </a:solidFill>
                <a:latin typeface="Brown" charset="0"/>
                <a:ea typeface="Brown" charset="0"/>
                <a:cs typeface="Brown" charset="0"/>
              </a:defRPr>
            </a:lvl1pPr>
          </a:lstStyle>
          <a:p>
            <a:r>
              <a:rPr lang="en-US" sz="1210"/>
              <a:t>Services Fee</a:t>
            </a:r>
            <a:endParaRPr lang="en-US" sz="1210" dirty="0"/>
          </a:p>
        </p:txBody>
      </p:sp>
      <p:sp>
        <p:nvSpPr>
          <p:cNvPr id="88" name="TextBox 87"/>
          <p:cNvSpPr txBox="1"/>
          <p:nvPr/>
        </p:nvSpPr>
        <p:spPr>
          <a:xfrm>
            <a:off x="8856426" y="4871940"/>
            <a:ext cx="871728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chemeClr val="bg1"/>
                </a:solidFill>
                <a:latin typeface="Brown" charset="0"/>
                <a:ea typeface="Brown" charset="0"/>
                <a:cs typeface="Brown" charset="0"/>
              </a:defRPr>
            </a:lvl1pPr>
          </a:lstStyle>
          <a:p>
            <a:r>
              <a:rPr lang="en-US" sz="1210" dirty="0"/>
              <a:t>Utility</a:t>
            </a:r>
          </a:p>
          <a:p>
            <a:r>
              <a:rPr lang="en-US" sz="1210" dirty="0"/>
              <a:t>Contract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4404" y="1204542"/>
            <a:ext cx="4610100" cy="60170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Aft>
                <a:spcPts val="2640"/>
              </a:spcAft>
              <a:buFont typeface="Wingdings" charset="2"/>
              <a:buChar char="§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Brown Light" charset="0"/>
                <a:ea typeface="Brown Light" charset="0"/>
                <a:cs typeface="Brown Light" charset="0"/>
              </a:rPr>
              <a:t>Host customers receive cost savings, operational efficiencies and market revenues with no capital outlay and no technology risk</a:t>
            </a:r>
          </a:p>
          <a:p>
            <a:pPr marL="342900" indent="-342900">
              <a:spcAft>
                <a:spcPts val="2640"/>
              </a:spcAft>
              <a:buFont typeface="Wingdings" charset="2"/>
              <a:buChar char="§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Brown Light" charset="0"/>
                <a:ea typeface="Brown Light" charset="0"/>
                <a:cs typeface="Brown Light" charset="0"/>
              </a:rPr>
              <a:t>Utilities receive firm,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rown Light" charset="0"/>
                <a:ea typeface="Brown Light" charset="0"/>
                <a:cs typeface="Brown Light" charset="0"/>
              </a:rPr>
              <a:t>dispatchable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Brown Light" charset="0"/>
                <a:ea typeface="Brown Light" charset="0"/>
                <a:cs typeface="Brown Light" charset="0"/>
              </a:rPr>
              <a:t> energy products that are clean, flexible and competitively priced – and keep their customers happy</a:t>
            </a:r>
          </a:p>
          <a:p>
            <a:pPr marL="342900" indent="-342900">
              <a:spcAft>
                <a:spcPts val="2640"/>
              </a:spcAft>
              <a:buFont typeface="Wingdings" charset="2"/>
              <a:buChar char="§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Brown Light" charset="0"/>
                <a:ea typeface="Brown Light" charset="0"/>
                <a:cs typeface="Brown Light" charset="0"/>
              </a:rPr>
              <a:t>AMS recruits the host customers, negotiates the utility agreements, and manages the assets</a:t>
            </a:r>
          </a:p>
          <a:p>
            <a:pPr marL="342900" indent="-342900">
              <a:spcAft>
                <a:spcPts val="2640"/>
              </a:spcAft>
              <a:buFont typeface="Wingdings" charset="2"/>
              <a:buChar char="§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Brown Light" charset="0"/>
                <a:ea typeface="Brown Light" charset="0"/>
                <a:cs typeface="Brown Light" charset="0"/>
              </a:rPr>
              <a:t>AMS finances the projects with a combination of fixed services fees from hosts, utility revenues, incentives and/or grants</a:t>
            </a:r>
          </a:p>
        </p:txBody>
      </p:sp>
      <p:grpSp>
        <p:nvGrpSpPr>
          <p:cNvPr id="56" name="Group 55"/>
          <p:cNvGrpSpPr/>
          <p:nvPr/>
        </p:nvGrpSpPr>
        <p:grpSpPr>
          <a:xfrm rot="11430224">
            <a:off x="6053167" y="4074484"/>
            <a:ext cx="1110017" cy="1198797"/>
            <a:chOff x="7465972" y="1549867"/>
            <a:chExt cx="1009106" cy="1089815"/>
          </a:xfrm>
        </p:grpSpPr>
        <p:sp>
          <p:nvSpPr>
            <p:cNvPr id="57" name="Arc 56"/>
            <p:cNvSpPr/>
            <p:nvPr/>
          </p:nvSpPr>
          <p:spPr>
            <a:xfrm rot="21369002">
              <a:off x="7465972" y="1629327"/>
              <a:ext cx="1009106" cy="1010355"/>
            </a:xfrm>
            <a:prstGeom prst="arc">
              <a:avLst>
                <a:gd name="adj1" fmla="val 16812629"/>
                <a:gd name="adj2" fmla="val 369771"/>
              </a:avLst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58" name="Right Triangle 57"/>
            <p:cNvSpPr/>
            <p:nvPr/>
          </p:nvSpPr>
          <p:spPr>
            <a:xfrm rot="14333175" flipH="1" flipV="1">
              <a:off x="7981917" y="1551603"/>
              <a:ext cx="178357" cy="17488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298838" y="4829474"/>
            <a:ext cx="871728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10" dirty="0">
                <a:solidFill>
                  <a:schemeClr val="bg1"/>
                </a:solidFill>
                <a:latin typeface="Brown" charset="0"/>
                <a:ea typeface="Brown" charset="0"/>
                <a:cs typeface="Brown" charset="0"/>
              </a:rPr>
              <a:t>Grid </a:t>
            </a:r>
          </a:p>
          <a:p>
            <a:pPr algn="ctr"/>
            <a:r>
              <a:rPr lang="en-US" sz="1210" dirty="0">
                <a:solidFill>
                  <a:schemeClr val="bg1"/>
                </a:solidFill>
                <a:latin typeface="Brown" charset="0"/>
                <a:ea typeface="Brown" charset="0"/>
                <a:cs typeface="Brown" charset="0"/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99219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02920" y="547959"/>
            <a:ext cx="9220200" cy="593600"/>
          </a:xfrm>
        </p:spPr>
        <p:txBody>
          <a:bodyPr/>
          <a:lstStyle/>
          <a:p>
            <a:r>
              <a:rPr lang="en-US" sz="2400" dirty="0" smtClean="0"/>
              <a:t>Local Capacity / Grid Support</a:t>
            </a:r>
            <a:endParaRPr lang="en-US" sz="24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02920" y="1368176"/>
            <a:ext cx="9052560" cy="725413"/>
          </a:xfrm>
        </p:spPr>
        <p:txBody>
          <a:bodyPr>
            <a:normAutofit/>
          </a:bodyPr>
          <a:lstStyle/>
          <a:p>
            <a:r>
              <a:rPr lang="en-US" sz="1800" b="1" i="0" dirty="0" smtClean="0"/>
              <a:t>Southern California Edison: 50 MW local capacity for grid support services from Behind the Meter Energy Storage.</a:t>
            </a:r>
            <a:endParaRPr lang="en-US" sz="1800" b="1" i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32" y="2310479"/>
            <a:ext cx="3190293" cy="28906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260" y="-4833"/>
            <a:ext cx="2263140" cy="838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8383" y="5658843"/>
            <a:ext cx="4842067" cy="133008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lIns="100560" tIns="50280" rIns="100560" bIns="50280" rtlCol="0">
            <a:spAutoFit/>
          </a:bodyPr>
          <a:lstStyle/>
          <a:p>
            <a:pPr>
              <a:spcAft>
                <a:spcPts val="660"/>
              </a:spcAft>
            </a:pPr>
            <a:r>
              <a:rPr lang="en-US" b="1" dirty="0" smtClean="0"/>
              <a:t>Project </a:t>
            </a:r>
            <a:r>
              <a:rPr lang="en-US" b="1" dirty="0"/>
              <a:t>Parameters: </a:t>
            </a:r>
          </a:p>
          <a:p>
            <a:r>
              <a:rPr lang="en-US" sz="1800" dirty="0" smtClean="0"/>
              <a:t>50MW / 300MWH of energy storage resources deployed across 100 C&amp;I customer sites</a:t>
            </a:r>
          </a:p>
          <a:p>
            <a:r>
              <a:rPr lang="en-US" sz="1800" dirty="0" smtClean="0"/>
              <a:t>Average installation size = 500kW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5314101" y="5668052"/>
            <a:ext cx="3464666" cy="13208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Contract Parameters:</a:t>
            </a:r>
            <a:endParaRPr lang="en-US" b="1" dirty="0"/>
          </a:p>
          <a:p>
            <a:pPr>
              <a:spcBef>
                <a:spcPts val="660"/>
              </a:spcBef>
            </a:pPr>
            <a:r>
              <a:rPr lang="en-US" sz="1800" dirty="0" smtClean="0"/>
              <a:t>400 </a:t>
            </a:r>
            <a:r>
              <a:rPr lang="en-US" sz="1800" dirty="0"/>
              <a:t>- 600 hours </a:t>
            </a:r>
            <a:r>
              <a:rPr lang="en-US" sz="1800" dirty="0" smtClean="0"/>
              <a:t>dispatch per </a:t>
            </a:r>
            <a:r>
              <a:rPr lang="en-US" sz="1800" dirty="0"/>
              <a:t>year</a:t>
            </a:r>
          </a:p>
          <a:p>
            <a:r>
              <a:rPr lang="en-US" sz="1800" dirty="0"/>
              <a:t>Dispatch window:  9 </a:t>
            </a:r>
            <a:r>
              <a:rPr lang="en-US" sz="1800" dirty="0" err="1"/>
              <a:t>a.m</a:t>
            </a:r>
            <a:r>
              <a:rPr lang="en-US" sz="1800" dirty="0"/>
              <a:t> to 6 p.m.</a:t>
            </a:r>
          </a:p>
          <a:p>
            <a:r>
              <a:rPr lang="en-US" sz="1800" dirty="0"/>
              <a:t>Delivery Term: January - December</a:t>
            </a:r>
          </a:p>
        </p:txBody>
      </p:sp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304" y="2320206"/>
            <a:ext cx="5418827" cy="2897067"/>
          </a:xfrm>
        </p:spPr>
      </p:pic>
    </p:spTree>
    <p:extLst>
      <p:ext uri="{BB962C8B-B14F-4D97-AF65-F5344CB8AC3E}">
        <p14:creationId xmlns:p14="http://schemas.microsoft.com/office/powerpoint/2010/main" val="73878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362" y="363190"/>
            <a:ext cx="10011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b="1">
                <a:solidFill>
                  <a:schemeClr val="tx1">
                    <a:lumMod val="50000"/>
                    <a:lumOff val="50000"/>
                  </a:schemeClr>
                </a:solidFill>
                <a:latin typeface="Brown Regular Alt"/>
                <a:ea typeface="Brown" charset="0"/>
                <a:cs typeface="Brown" charset="0"/>
              </a:defRPr>
            </a:lvl1pPr>
          </a:lstStyle>
          <a:p>
            <a:pPr algn="ctr"/>
            <a:r>
              <a:rPr lang="en-US" sz="3200" dirty="0"/>
              <a:t>AGGREGATED DISTRIBUTED ENERGY RESOURCES</a:t>
            </a:r>
          </a:p>
          <a:p>
            <a:pPr algn="ctr"/>
            <a:r>
              <a:rPr lang="en-US" sz="3200" dirty="0"/>
              <a:t>END TO END VALUE CHAIN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73400" y="2875197"/>
            <a:ext cx="4037330" cy="66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40" cap="all" dirty="0">
                <a:solidFill>
                  <a:schemeClr val="bg1">
                    <a:lumMod val="50000"/>
                  </a:schemeClr>
                </a:solidFill>
                <a:latin typeface="Brown-Regular"/>
                <a:cs typeface="Brown-Regular"/>
              </a:rPr>
              <a:t>Distributed Resource Aggregator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Brown-Light"/>
                <a:cs typeface="Brown-Light"/>
              </a:rPr>
              <a:t>Asset Management, O&amp;M, NOC, 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  <a:latin typeface="Brown-Light"/>
                <a:cs typeface="Brown-Ligh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Brown-Light"/>
                <a:cs typeface="Brown-Light"/>
              </a:rPr>
              <a:t>Active Energy Management </a:t>
            </a:r>
          </a:p>
        </p:txBody>
      </p:sp>
      <p:sp>
        <p:nvSpPr>
          <p:cNvPr id="8" name="Rectangle 7"/>
          <p:cNvSpPr/>
          <p:nvPr/>
        </p:nvSpPr>
        <p:spPr>
          <a:xfrm>
            <a:off x="670560" y="3098716"/>
            <a:ext cx="1941830" cy="5867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8350" y="3154596"/>
            <a:ext cx="177419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0" cap="all" dirty="0">
                <a:solidFill>
                  <a:schemeClr val="bg1">
                    <a:lumMod val="50000"/>
                  </a:schemeClr>
                </a:solidFill>
                <a:latin typeface="Brown-Regular"/>
                <a:cs typeface="Brown-Regular"/>
              </a:rPr>
              <a:t>Distribution level services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8350" y="3853096"/>
            <a:ext cx="17672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Brown-Light"/>
                <a:cs typeface="Brown-Light"/>
              </a:rPr>
              <a:t>Firm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Brown-Light"/>
                <a:cs typeface="Brown-Light"/>
              </a:rPr>
              <a:t>Dispatchable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Brown-Light"/>
                <a:cs typeface="Brown-Light"/>
              </a:rPr>
              <a:t> Capacity</a:t>
            </a:r>
          </a:p>
          <a:p>
            <a:pPr algn="ctr"/>
            <a:endParaRPr lang="en-US" sz="1100" dirty="0">
              <a:solidFill>
                <a:schemeClr val="bg1">
                  <a:lumMod val="50000"/>
                </a:schemeClr>
              </a:solidFill>
              <a:latin typeface="Brown-Light"/>
              <a:cs typeface="Brown-Light"/>
            </a:endParaRP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Brown-Light"/>
                <a:cs typeface="Brown-Light"/>
              </a:rPr>
              <a:t>Dynamic Load Mgmt.</a:t>
            </a:r>
          </a:p>
          <a:p>
            <a:pPr algn="ctr"/>
            <a:endParaRPr lang="en-US" sz="1100" dirty="0">
              <a:solidFill>
                <a:schemeClr val="bg1">
                  <a:lumMod val="50000"/>
                </a:schemeClr>
              </a:solidFill>
              <a:latin typeface="Brown-Light"/>
              <a:cs typeface="Brown-Light"/>
            </a:endParaRP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Brown-Light"/>
                <a:cs typeface="Brown-Light"/>
              </a:rPr>
              <a:t>Volt/VAR Optimization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Brown-Light"/>
                <a:cs typeface="Brown-Light"/>
              </a:rPr>
              <a:t>Conservation Voltage Reduction</a:t>
            </a:r>
          </a:p>
          <a:p>
            <a:pPr algn="ctr"/>
            <a:endParaRPr lang="en-US" sz="1100" dirty="0">
              <a:solidFill>
                <a:schemeClr val="bg1">
                  <a:lumMod val="50000"/>
                </a:schemeClr>
              </a:solidFill>
              <a:latin typeface="Brown-Light"/>
              <a:cs typeface="Brown-Light"/>
            </a:endParaRP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Brown-Light"/>
                <a:cs typeface="Brown-Light"/>
              </a:rPr>
              <a:t>Wholesale Energy Market Products</a:t>
            </a:r>
          </a:p>
          <a:p>
            <a:pPr algn="ctr">
              <a:buFontTx/>
              <a:buChar char="-"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Brown-Light"/>
                <a:cs typeface="Brown-Light"/>
              </a:rPr>
              <a:t>Day Ahead</a:t>
            </a:r>
          </a:p>
          <a:p>
            <a:pPr algn="ctr">
              <a:buFontTx/>
              <a:buChar char="-"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Brown-Light"/>
                <a:cs typeface="Brown-Light"/>
              </a:rPr>
              <a:t>Real-time</a:t>
            </a:r>
          </a:p>
          <a:p>
            <a:pPr algn="ctr">
              <a:buFontTx/>
              <a:buChar char="-"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Brown-Light"/>
                <a:cs typeface="Brown-Light"/>
              </a:rPr>
              <a:t>Regulation</a:t>
            </a:r>
          </a:p>
          <a:p>
            <a:pPr algn="ctr"/>
            <a:endParaRPr lang="en-US" sz="1100" dirty="0">
              <a:solidFill>
                <a:schemeClr val="bg1">
                  <a:lumMod val="50000"/>
                </a:schemeClr>
              </a:solidFill>
              <a:latin typeface="Brown-Light"/>
              <a:cs typeface="Brown-Light"/>
            </a:endParaRPr>
          </a:p>
          <a:p>
            <a:pPr algn="ctr"/>
            <a:endParaRPr lang="en-US" sz="1100" dirty="0">
              <a:solidFill>
                <a:schemeClr val="bg1">
                  <a:lumMod val="50000"/>
                </a:schemeClr>
              </a:solidFill>
              <a:latin typeface="Brown-Light"/>
              <a:cs typeface="Brown-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8500" y="3056806"/>
            <a:ext cx="1927860" cy="332486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8200" y="2050966"/>
            <a:ext cx="1774190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60" cap="all" dirty="0">
                <a:solidFill>
                  <a:schemeClr val="bg1">
                    <a:lumMod val="50000"/>
                  </a:schemeClr>
                </a:solidFill>
                <a:latin typeface="Brown-Regular"/>
                <a:cs typeface="Brown-Regular"/>
              </a:rPr>
              <a:t>Utility/grid operators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446010" y="3084746"/>
            <a:ext cx="1941830" cy="5867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43800" y="3140626"/>
            <a:ext cx="177419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0" cap="all" dirty="0">
                <a:solidFill>
                  <a:schemeClr val="bg1">
                    <a:lumMod val="50000"/>
                  </a:schemeClr>
                </a:solidFill>
                <a:latin typeface="Brown-Regular"/>
                <a:cs typeface="Brown-Regular"/>
              </a:rPr>
              <a:t>Grid Edge services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43800" y="3839127"/>
            <a:ext cx="17672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Brown-Light"/>
                <a:cs typeface="Brown-Light"/>
              </a:rPr>
              <a:t>Peak Shaving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Brown-Light"/>
                <a:cs typeface="Brown-Light"/>
              </a:rPr>
              <a:t>(GHG Reduction)</a:t>
            </a:r>
          </a:p>
          <a:p>
            <a:pPr algn="ctr"/>
            <a:endParaRPr lang="en-US" sz="1100" dirty="0">
              <a:solidFill>
                <a:schemeClr val="bg1">
                  <a:lumMod val="50000"/>
                </a:schemeClr>
              </a:solidFill>
              <a:latin typeface="Brown-Light"/>
              <a:cs typeface="Brown-Light"/>
            </a:endParaRP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Brown-Light"/>
                <a:cs typeface="Brown-Light"/>
              </a:rPr>
              <a:t>Energy Cost Reduction</a:t>
            </a:r>
          </a:p>
          <a:p>
            <a:pPr algn="ctr"/>
            <a:endParaRPr lang="en-US" sz="1100" dirty="0">
              <a:solidFill>
                <a:schemeClr val="bg1">
                  <a:lumMod val="50000"/>
                </a:schemeClr>
              </a:solidFill>
              <a:latin typeface="Brown-Light"/>
              <a:cs typeface="Brown-Light"/>
            </a:endParaRP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Brown-Light"/>
                <a:cs typeface="Brown-Light"/>
              </a:rPr>
              <a:t>Energy Islanding/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Brown-Light"/>
                <a:cs typeface="Brown-Light"/>
              </a:rPr>
              <a:t>Critical Loads</a:t>
            </a:r>
          </a:p>
          <a:p>
            <a:pPr algn="ctr"/>
            <a:endParaRPr lang="en-US" sz="1100" dirty="0">
              <a:solidFill>
                <a:schemeClr val="bg1">
                  <a:lumMod val="50000"/>
                </a:schemeClr>
              </a:solidFill>
              <a:latin typeface="Brown-Light"/>
              <a:cs typeface="Brown-Light"/>
            </a:endParaRP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Brown-Light"/>
                <a:cs typeface="Brown-Light"/>
              </a:rPr>
              <a:t>Demand Response Revenue Generation</a:t>
            </a:r>
          </a:p>
          <a:p>
            <a:pPr algn="ctr"/>
            <a:endParaRPr lang="en-US" sz="1100" dirty="0">
              <a:solidFill>
                <a:schemeClr val="bg1">
                  <a:lumMod val="50000"/>
                </a:schemeClr>
              </a:solidFill>
              <a:latin typeface="Brown-Light"/>
              <a:cs typeface="Brown-Light"/>
            </a:endParaRP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Brown-Light"/>
                <a:cs typeface="Brown-Light"/>
              </a:rPr>
              <a:t>Solar Integration</a:t>
            </a:r>
          </a:p>
          <a:p>
            <a:pPr algn="ctr"/>
            <a:endParaRPr lang="en-US" sz="1100" dirty="0">
              <a:solidFill>
                <a:schemeClr val="bg1">
                  <a:lumMod val="50000"/>
                </a:schemeClr>
              </a:solidFill>
              <a:latin typeface="Brown-Light"/>
              <a:cs typeface="Brown-Light"/>
            </a:endParaRP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Brown-Light"/>
                <a:cs typeface="Brown-Light"/>
              </a:rPr>
              <a:t>EV Charging Integration</a:t>
            </a:r>
          </a:p>
          <a:p>
            <a:pPr algn="ctr"/>
            <a:endParaRPr lang="en-US" sz="1100" dirty="0">
              <a:solidFill>
                <a:schemeClr val="bg1">
                  <a:lumMod val="50000"/>
                </a:schemeClr>
              </a:solidFill>
              <a:latin typeface="Brown-Light"/>
              <a:cs typeface="Brown-Light"/>
            </a:endParaRPr>
          </a:p>
          <a:p>
            <a:pPr algn="ctr"/>
            <a:endParaRPr lang="en-US" sz="1100" dirty="0">
              <a:solidFill>
                <a:schemeClr val="bg1">
                  <a:lumMod val="50000"/>
                </a:schemeClr>
              </a:solidFill>
              <a:latin typeface="Brown-Light"/>
              <a:cs typeface="Brown-Ligh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473950" y="3028866"/>
            <a:ext cx="1927860" cy="332486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01890" y="2009056"/>
            <a:ext cx="1774190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60" cap="all" dirty="0">
                <a:solidFill>
                  <a:schemeClr val="bg1">
                    <a:lumMod val="50000"/>
                  </a:schemeClr>
                </a:solidFill>
                <a:latin typeface="Brown-Regular"/>
                <a:cs typeface="Brown-Regular"/>
              </a:rPr>
              <a:t>End use customer</a:t>
            </a:r>
          </a:p>
        </p:txBody>
      </p:sp>
      <p:sp>
        <p:nvSpPr>
          <p:cNvPr id="21" name="Bent-Up Arrow 20"/>
          <p:cNvSpPr/>
          <p:nvPr/>
        </p:nvSpPr>
        <p:spPr>
          <a:xfrm rot="5400000" flipH="1">
            <a:off x="5720715" y="1806491"/>
            <a:ext cx="684530" cy="1369060"/>
          </a:xfrm>
          <a:prstGeom prst="bentUpArrow">
            <a:avLst/>
          </a:prstGeom>
          <a:solidFill>
            <a:srgbClr val="BFBFB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Bent-Up Arrow 22"/>
          <p:cNvSpPr/>
          <p:nvPr/>
        </p:nvSpPr>
        <p:spPr>
          <a:xfrm rot="16200000">
            <a:off x="3778885" y="1820461"/>
            <a:ext cx="684530" cy="1369060"/>
          </a:xfrm>
          <a:prstGeom prst="bentUpArrow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909" y="3543072"/>
            <a:ext cx="3733452" cy="303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8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3667" y="2228518"/>
            <a:ext cx="9638486" cy="5429582"/>
            <a:chOff x="-28967" y="1501010"/>
            <a:chExt cx="9144000" cy="5433134"/>
          </a:xfrm>
        </p:grpSpPr>
        <p:grpSp>
          <p:nvGrpSpPr>
            <p:cNvPr id="6" name="Group 5"/>
            <p:cNvGrpSpPr/>
            <p:nvPr/>
          </p:nvGrpSpPr>
          <p:grpSpPr>
            <a:xfrm>
              <a:off x="-28967" y="1501010"/>
              <a:ext cx="9144000" cy="5433134"/>
              <a:chOff x="194297" y="1645394"/>
              <a:chExt cx="8726749" cy="5353234"/>
            </a:xfrm>
          </p:grpSpPr>
          <p:graphicFrame>
            <p:nvGraphicFramePr>
              <p:cNvPr id="4" name="Chart 3"/>
              <p:cNvGraphicFramePr>
                <a:graphicFrameLocks/>
              </p:cNvGraphicFramePr>
              <p:nvPr>
                <p:extLst/>
              </p:nvPr>
            </p:nvGraphicFramePr>
            <p:xfrm>
              <a:off x="194297" y="1645394"/>
              <a:ext cx="8726749" cy="535323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5" name="Rectangle 4"/>
              <p:cNvSpPr/>
              <p:nvPr/>
            </p:nvSpPr>
            <p:spPr>
              <a:xfrm>
                <a:off x="8202967" y="2104008"/>
                <a:ext cx="417250" cy="19708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16200000">
              <a:off x="-260199" y="2965462"/>
              <a:ext cx="1467249" cy="312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4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rown Light" charset="0"/>
                  <a:ea typeface="Brown Light" charset="0"/>
                  <a:cs typeface="Brown Light" charset="0"/>
                </a:rPr>
                <a:t>POWER (kW)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77750" y="397498"/>
            <a:ext cx="48729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rown Regular Alt"/>
                <a:ea typeface="Brown" charset="0"/>
                <a:cs typeface="Brown" charset="0"/>
              </a:rPr>
              <a:t>HYBRID-ELECTRIC BUILDING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002955"/>
            <a:ext cx="3114225" cy="0"/>
          </a:xfrm>
          <a:prstGeom prst="line">
            <a:avLst/>
          </a:prstGeom>
          <a:ln cap="rnd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678398"/>
            <a:ext cx="4916897" cy="0"/>
          </a:xfrm>
          <a:prstGeom prst="line">
            <a:avLst/>
          </a:prstGeom>
          <a:ln cap="rnd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093" y="2361978"/>
            <a:ext cx="2650637" cy="0"/>
          </a:xfrm>
          <a:prstGeom prst="line">
            <a:avLst/>
          </a:prstGeom>
          <a:ln cap="rnd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5745200" y="750656"/>
            <a:ext cx="329713" cy="363176"/>
            <a:chOff x="5874214" y="1105838"/>
            <a:chExt cx="299739" cy="330160"/>
          </a:xfrm>
        </p:grpSpPr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5874214" y="1125251"/>
              <a:ext cx="299739" cy="288637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Brown-Regular" pitchFamily="50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88470" y="1105838"/>
              <a:ext cx="255314" cy="330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6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rown-Regular" pitchFamily="50" charset="0"/>
                  <a:ea typeface="Brown" charset="0"/>
                  <a:cs typeface="Brown" charset="0"/>
                </a:rPr>
                <a:t>1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745209" y="1305072"/>
            <a:ext cx="329713" cy="363176"/>
            <a:chOff x="5874214" y="1105838"/>
            <a:chExt cx="299739" cy="330160"/>
          </a:xfrm>
        </p:grpSpPr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5874214" y="1125251"/>
              <a:ext cx="299739" cy="288637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Brown-Regular" pitchFamily="50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888470" y="1105838"/>
              <a:ext cx="280089" cy="330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6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rown-Regular" pitchFamily="50" charset="0"/>
                  <a:ea typeface="Brown" charset="0"/>
                  <a:cs typeface="Brown" charset="0"/>
                </a:rPr>
                <a:t>2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745205" y="1856107"/>
            <a:ext cx="330192" cy="363176"/>
            <a:chOff x="5874214" y="1105838"/>
            <a:chExt cx="300174" cy="330160"/>
          </a:xfrm>
        </p:grpSpPr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5874214" y="1125251"/>
              <a:ext cx="299739" cy="288637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Brown-Regular" pitchFamily="50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888470" y="1105838"/>
              <a:ext cx="285918" cy="330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6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rown-Regular" pitchFamily="50" charset="0"/>
                  <a:ea typeface="Brown" charset="0"/>
                  <a:cs typeface="Brown" charset="0"/>
                </a:rPr>
                <a:t>3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074914" y="750657"/>
            <a:ext cx="3632742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60" dirty="0">
                <a:solidFill>
                  <a:schemeClr val="tx1">
                    <a:lumMod val="50000"/>
                    <a:lumOff val="50000"/>
                  </a:schemeClr>
                </a:solidFill>
                <a:latin typeface="Brown" charset="0"/>
                <a:ea typeface="Brown" charset="0"/>
                <a:cs typeface="Brown" charset="0"/>
              </a:rPr>
              <a:t>DEMAND MANAGEMENT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59233" y="1305073"/>
            <a:ext cx="1863434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60" dirty="0">
                <a:solidFill>
                  <a:schemeClr val="tx1">
                    <a:lumMod val="50000"/>
                    <a:lumOff val="50000"/>
                  </a:schemeClr>
                </a:solidFill>
                <a:latin typeface="Brown" charset="0"/>
                <a:ea typeface="Brown" charset="0"/>
                <a:cs typeface="Brown" charset="0"/>
              </a:rPr>
              <a:t>LOAD SHIFTING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59232" y="1856108"/>
            <a:ext cx="2058745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60" dirty="0">
                <a:solidFill>
                  <a:schemeClr val="tx1">
                    <a:lumMod val="50000"/>
                    <a:lumOff val="50000"/>
                  </a:schemeClr>
                </a:solidFill>
                <a:latin typeface="Brown" charset="0"/>
                <a:ea typeface="Brown" charset="0"/>
                <a:cs typeface="Brown" charset="0"/>
              </a:rPr>
              <a:t>UTILITY DISPATCH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4819370" y="3062313"/>
            <a:ext cx="263540" cy="295466"/>
            <a:chOff x="2095245" y="3274083"/>
            <a:chExt cx="239582" cy="268605"/>
          </a:xfrm>
        </p:grpSpPr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2101208" y="3285820"/>
              <a:ext cx="233619" cy="237471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45" name="TextBox 44"/>
            <p:cNvSpPr txBox="1">
              <a:spLocks noChangeAspect="1"/>
            </p:cNvSpPr>
            <p:nvPr/>
          </p:nvSpPr>
          <p:spPr>
            <a:xfrm>
              <a:off x="2095245" y="3274083"/>
              <a:ext cx="233457" cy="268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2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rown" charset="0"/>
                  <a:ea typeface="Brown" charset="0"/>
                  <a:cs typeface="Brown" charset="0"/>
                </a:rPr>
                <a:t>1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380906" y="3693149"/>
            <a:ext cx="277640" cy="295466"/>
            <a:chOff x="8274132" y="1174919"/>
            <a:chExt cx="252400" cy="268605"/>
          </a:xfrm>
        </p:grpSpPr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8283187" y="1191616"/>
              <a:ext cx="233619" cy="237471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49" name="TextBox 48"/>
            <p:cNvSpPr txBox="1">
              <a:spLocks noChangeAspect="1"/>
            </p:cNvSpPr>
            <p:nvPr/>
          </p:nvSpPr>
          <p:spPr>
            <a:xfrm>
              <a:off x="8274132" y="1174919"/>
              <a:ext cx="252400" cy="268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2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rown" charset="0"/>
                  <a:ea typeface="Brown" charset="0"/>
                  <a:cs typeface="Brown" charset="0"/>
                </a:rPr>
                <a:t>2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342712" y="3963037"/>
            <a:ext cx="282450" cy="295466"/>
            <a:chOff x="2095245" y="3274083"/>
            <a:chExt cx="256773" cy="268605"/>
          </a:xfrm>
        </p:grpSpPr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2101208" y="3285820"/>
              <a:ext cx="233619" cy="237471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54" name="TextBox 53"/>
            <p:cNvSpPr txBox="1">
              <a:spLocks noChangeAspect="1"/>
            </p:cNvSpPr>
            <p:nvPr/>
          </p:nvSpPr>
          <p:spPr>
            <a:xfrm>
              <a:off x="2095245" y="3274083"/>
              <a:ext cx="256773" cy="268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2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rown" charset="0"/>
                  <a:ea typeface="Brown" charset="0"/>
                  <a:cs typeface="Brown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069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089" r="33353" b="3975"/>
          <a:stretch/>
        </p:blipFill>
        <p:spPr>
          <a:xfrm>
            <a:off x="0" y="0"/>
            <a:ext cx="5772371" cy="7772400"/>
          </a:xfrm>
          <a:prstGeom prst="rect">
            <a:avLst/>
          </a:prstGeom>
          <a:effectLst/>
        </p:spPr>
      </p:pic>
      <p:sp>
        <p:nvSpPr>
          <p:cNvPr id="14" name="Rectangle 13"/>
          <p:cNvSpPr/>
          <p:nvPr/>
        </p:nvSpPr>
        <p:spPr>
          <a:xfrm>
            <a:off x="5772371" y="2028484"/>
            <a:ext cx="4293916" cy="574391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840"/>
            <a:endParaRPr lang="en-US" sz="198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473" y="837662"/>
            <a:ext cx="3658671" cy="6133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12382" y="2238173"/>
            <a:ext cx="404563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005840">
              <a:spcAft>
                <a:spcPts val="1980"/>
              </a:spcAft>
              <a:buFont typeface="Wingdings" charset="2"/>
              <a:buChar char="§"/>
            </a:pPr>
            <a:r>
              <a:rPr lang="en-US" b="1" dirty="0">
                <a:solidFill>
                  <a:prstClr val="white"/>
                </a:solidFill>
                <a:latin typeface="Brown" charset="0"/>
                <a:ea typeface="Brown" charset="0"/>
                <a:cs typeface="Brown" charset="0"/>
              </a:rPr>
              <a:t>10 MW Fleet of Hybrid-Electric Buildings</a:t>
            </a:r>
          </a:p>
          <a:p>
            <a:pPr marL="342900" indent="-342900" defTabSz="1005840">
              <a:spcAft>
                <a:spcPts val="1980"/>
              </a:spcAft>
              <a:buFont typeface="Wingdings" charset="2"/>
              <a:buChar char="§"/>
            </a:pPr>
            <a:r>
              <a:rPr lang="en-US" b="1" dirty="0">
                <a:solidFill>
                  <a:prstClr val="white"/>
                </a:solidFill>
                <a:latin typeface="Brown" charset="0"/>
                <a:ea typeface="Brown" charset="0"/>
                <a:cs typeface="Brown" charset="0"/>
              </a:rPr>
              <a:t>24 class A commercial office buildings</a:t>
            </a:r>
          </a:p>
          <a:p>
            <a:pPr marL="342900" indent="-342900" defTabSz="1005840">
              <a:spcAft>
                <a:spcPts val="1980"/>
              </a:spcAft>
              <a:buFont typeface="Wingdings" charset="2"/>
              <a:buChar char="§"/>
            </a:pPr>
            <a:r>
              <a:rPr lang="en-US" b="1" dirty="0">
                <a:solidFill>
                  <a:prstClr val="white"/>
                </a:solidFill>
                <a:latin typeface="Brown" charset="0"/>
                <a:ea typeface="Brown" charset="0"/>
                <a:cs typeface="Brown" charset="0"/>
              </a:rPr>
              <a:t>25% permanent reduction in peak demand</a:t>
            </a:r>
          </a:p>
          <a:p>
            <a:pPr marL="342900" indent="-342900" defTabSz="1005840">
              <a:spcAft>
                <a:spcPts val="1980"/>
              </a:spcAft>
              <a:buFont typeface="Wingdings" charset="2"/>
              <a:buChar char="§"/>
            </a:pPr>
            <a:r>
              <a:rPr lang="en-US" b="1" dirty="0">
                <a:solidFill>
                  <a:prstClr val="white"/>
                </a:solidFill>
                <a:latin typeface="Brown" charset="0"/>
                <a:ea typeface="Brown" charset="0"/>
                <a:cs typeface="Brown" charset="0"/>
              </a:rPr>
              <a:t>10 MW of firm, disptachable capacity to the utility</a:t>
            </a:r>
          </a:p>
          <a:p>
            <a:pPr marL="342900" indent="-342900" defTabSz="1005840">
              <a:spcAft>
                <a:spcPts val="1980"/>
              </a:spcAft>
              <a:buFont typeface="Wingdings" charset="2"/>
              <a:buChar char="§"/>
            </a:pPr>
            <a:r>
              <a:rPr lang="en-US" b="1" dirty="0">
                <a:solidFill>
                  <a:prstClr val="white"/>
                </a:solidFill>
                <a:latin typeface="Brown" charset="0"/>
                <a:ea typeface="Brown" charset="0"/>
                <a:cs typeface="Brown" charset="0"/>
              </a:rPr>
              <a:t>10% reduction in energy costs to Host Customer</a:t>
            </a:r>
          </a:p>
          <a:p>
            <a:pPr marL="342900" indent="-342900" defTabSz="1005840">
              <a:spcAft>
                <a:spcPts val="1980"/>
              </a:spcAft>
              <a:buFont typeface="Wingdings" charset="2"/>
              <a:buChar char="§"/>
            </a:pPr>
            <a:r>
              <a:rPr lang="en-US" b="1" dirty="0">
                <a:solidFill>
                  <a:prstClr val="white"/>
                </a:solidFill>
                <a:latin typeface="Brown" charset="0"/>
                <a:ea typeface="Brown" charset="0"/>
                <a:cs typeface="Brown" charset="0"/>
              </a:rPr>
              <a:t>Zero emissions</a:t>
            </a:r>
          </a:p>
          <a:p>
            <a:pPr marL="342900" indent="-342900" defTabSz="1005840">
              <a:spcAft>
                <a:spcPts val="1980"/>
              </a:spcAft>
              <a:buFont typeface="Wingdings" charset="2"/>
              <a:buChar char="§"/>
            </a:pPr>
            <a:r>
              <a:rPr lang="en-US" b="1" dirty="0">
                <a:solidFill>
                  <a:prstClr val="white"/>
                </a:solidFill>
                <a:latin typeface="Brown" charset="0"/>
                <a:ea typeface="Brown" charset="0"/>
                <a:cs typeface="Brown" charset="0"/>
              </a:rPr>
              <a:t>Carbon  Neutral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060473" y="516447"/>
            <a:ext cx="3717712" cy="547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" y="0"/>
            <a:ext cx="2891902" cy="193676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Straight Connector 19"/>
          <p:cNvCxnSpPr/>
          <p:nvPr/>
        </p:nvCxnSpPr>
        <p:spPr>
          <a:xfrm>
            <a:off x="6060473" y="1563714"/>
            <a:ext cx="3717712" cy="547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79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016"/>
            <a:ext cx="10058400" cy="75123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6079217"/>
            <a:ext cx="10058400" cy="1108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7" name="Rectangle 6"/>
          <p:cNvSpPr/>
          <p:nvPr/>
        </p:nvSpPr>
        <p:spPr>
          <a:xfrm>
            <a:off x="0" y="6220651"/>
            <a:ext cx="10058400" cy="8257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6358"/>
            <a:r>
              <a:rPr lang="en-US" sz="3960" b="1" dirty="0">
                <a:latin typeface="Brown" charset="0"/>
                <a:ea typeface="Brown" charset="0"/>
                <a:cs typeface="Brown" charset="0"/>
              </a:rPr>
              <a:t>IRVINE COMPANY | </a:t>
            </a:r>
            <a:r>
              <a:rPr lang="en-US" sz="3960" dirty="0">
                <a:latin typeface="Brown" charset="0"/>
                <a:ea typeface="Brown" charset="0"/>
                <a:cs typeface="Brown" charset="0"/>
              </a:rPr>
              <a:t>250 kW – 1500kWh</a:t>
            </a:r>
          </a:p>
        </p:txBody>
      </p:sp>
    </p:spTree>
    <p:extLst>
      <p:ext uri="{BB962C8B-B14F-4D97-AF65-F5344CB8AC3E}">
        <p14:creationId xmlns:p14="http://schemas.microsoft.com/office/powerpoint/2010/main" val="188041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62626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47238</TotalTime>
  <Words>628</Words>
  <Application>Microsoft Macintosh PowerPoint</Application>
  <PresentationFormat>Custom</PresentationFormat>
  <Paragraphs>147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Arial</vt:lpstr>
      <vt:lpstr>Arial Narrow</vt:lpstr>
      <vt:lpstr>Brown</vt:lpstr>
      <vt:lpstr>Brown Light</vt:lpstr>
      <vt:lpstr>Brown Regular Alt</vt:lpstr>
      <vt:lpstr>Brown-Light</vt:lpstr>
      <vt:lpstr>Brown-Regular</vt:lpstr>
      <vt:lpstr>Brown-Thin</vt:lpstr>
      <vt:lpstr>Calibri</vt:lpstr>
      <vt:lpstr>Calibri Light</vt:lpstr>
      <vt:lpstr>Lucida Grande</vt:lpstr>
      <vt:lpstr>Proxima Nova Light</vt:lpstr>
      <vt:lpstr>ProximaNova-Light</vt:lpstr>
      <vt:lpstr>Times New Roman</vt:lpstr>
      <vt:lpstr>Wingdings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Local Capacity / Grid Support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ratepayer impacts of Energy storage </vt:lpstr>
      <vt:lpstr>ratepayer impacts of Energy storage </vt:lpstr>
      <vt:lpstr>Key Issues facing the Energy storage market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Susan Rivo</cp:lastModifiedBy>
  <cp:revision>629</cp:revision>
  <cp:lastPrinted>2017-02-17T01:14:24Z</cp:lastPrinted>
  <dcterms:created xsi:type="dcterms:W3CDTF">2015-11-17T21:25:23Z</dcterms:created>
  <dcterms:modified xsi:type="dcterms:W3CDTF">2017-02-24T16:54:33Z</dcterms:modified>
</cp:coreProperties>
</file>